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omments/comment1.xml" ContentType="application/vnd.openxmlformats-officedocument.presentationml.comments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drawings/drawing1.xml" ContentType="application/vnd.openxmlformats-officedocument.drawingml.chartshapes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charts/chart30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drawings/drawing2.xml" ContentType="application/vnd.openxmlformats-officedocument.drawingml.chartshapes+xml"/>
  <Override PartName="/ppt/comments/comment2.xml" ContentType="application/vnd.openxmlformats-officedocument.presentationml.comments+xml"/>
  <Override PartName="/ppt/charts/chart31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charts/chart32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charts/chart33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charts/chart34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charts/chart35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charts/chart36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charts/chart37.xml" ContentType="application/vnd.openxmlformats-officedocument.drawingml.chart+xml"/>
  <Override PartName="/ppt/charts/style37.xml" ContentType="application/vnd.ms-office.chartstyle+xml"/>
  <Override PartName="/ppt/charts/colors37.xml" ContentType="application/vnd.ms-office.chartcolorstyle+xml"/>
  <Override PartName="/ppt/charts/chart38.xml" ContentType="application/vnd.openxmlformats-officedocument.drawingml.chart+xml"/>
  <Override PartName="/ppt/charts/style38.xml" ContentType="application/vnd.ms-office.chartstyle+xml"/>
  <Override PartName="/ppt/charts/colors38.xml" ContentType="application/vnd.ms-office.chartcolorstyle+xml"/>
  <Override PartName="/ppt/charts/chart39.xml" ContentType="application/vnd.openxmlformats-officedocument.drawingml.chart+xml"/>
  <Override PartName="/ppt/charts/style39.xml" ContentType="application/vnd.ms-office.chartstyle+xml"/>
  <Override PartName="/ppt/charts/colors39.xml" ContentType="application/vnd.ms-office.chartcolorstyle+xml"/>
  <Override PartName="/ppt/charts/chart40.xml" ContentType="application/vnd.openxmlformats-officedocument.drawingml.chart+xml"/>
  <Override PartName="/ppt/charts/style40.xml" ContentType="application/vnd.ms-office.chartstyle+xml"/>
  <Override PartName="/ppt/charts/colors40.xml" ContentType="application/vnd.ms-office.chartcolorstyle+xml"/>
  <Override PartName="/ppt/charts/chart41.xml" ContentType="application/vnd.openxmlformats-officedocument.drawingml.chart+xml"/>
  <Override PartName="/ppt/charts/style41.xml" ContentType="application/vnd.ms-office.chartstyle+xml"/>
  <Override PartName="/ppt/charts/colors41.xml" ContentType="application/vnd.ms-office.chartcolorstyle+xml"/>
  <Override PartName="/ppt/charts/chart42.xml" ContentType="application/vnd.openxmlformats-officedocument.drawingml.chart+xml"/>
  <Override PartName="/ppt/charts/style42.xml" ContentType="application/vnd.ms-office.chartstyle+xml"/>
  <Override PartName="/ppt/charts/colors42.xml" ContentType="application/vnd.ms-office.chartcolorstyle+xml"/>
  <Override PartName="/ppt/charts/chart43.xml" ContentType="application/vnd.openxmlformats-officedocument.drawingml.chart+xml"/>
  <Override PartName="/ppt/charts/style43.xml" ContentType="application/vnd.ms-office.chartstyle+xml"/>
  <Override PartName="/ppt/charts/colors43.xml" ContentType="application/vnd.ms-office.chartcolorstyle+xml"/>
  <Override PartName="/ppt/drawings/drawing3.xml" ContentType="application/vnd.openxmlformats-officedocument.drawingml.chartshapes+xml"/>
  <Override PartName="/ppt/charts/chart44.xml" ContentType="application/vnd.openxmlformats-officedocument.drawingml.chart+xml"/>
  <Override PartName="/ppt/charts/style44.xml" ContentType="application/vnd.ms-office.chartstyle+xml"/>
  <Override PartName="/ppt/charts/colors44.xml" ContentType="application/vnd.ms-office.chartcolorstyle+xml"/>
  <Override PartName="/ppt/charts/chart45.xml" ContentType="application/vnd.openxmlformats-officedocument.drawingml.chart+xml"/>
  <Override PartName="/ppt/charts/style45.xml" ContentType="application/vnd.ms-office.chartstyle+xml"/>
  <Override PartName="/ppt/charts/colors45.xml" ContentType="application/vnd.ms-office.chartcolorstyle+xml"/>
  <Override PartName="/ppt/charts/chart46.xml" ContentType="application/vnd.openxmlformats-officedocument.drawingml.chart+xml"/>
  <Override PartName="/ppt/charts/style46.xml" ContentType="application/vnd.ms-office.chartstyle+xml"/>
  <Override PartName="/ppt/charts/colors46.xml" ContentType="application/vnd.ms-office.chartcolorstyle+xml"/>
  <Override PartName="/ppt/charts/chart47.xml" ContentType="application/vnd.openxmlformats-officedocument.drawingml.chart+xml"/>
  <Override PartName="/ppt/charts/style47.xml" ContentType="application/vnd.ms-office.chartstyle+xml"/>
  <Override PartName="/ppt/charts/colors47.xml" ContentType="application/vnd.ms-office.chartcolorstyle+xml"/>
  <Override PartName="/ppt/charts/chart48.xml" ContentType="application/vnd.openxmlformats-officedocument.drawingml.chart+xml"/>
  <Override PartName="/ppt/charts/style48.xml" ContentType="application/vnd.ms-office.chartstyle+xml"/>
  <Override PartName="/ppt/charts/colors48.xml" ContentType="application/vnd.ms-office.chartcolorstyle+xml"/>
  <Override PartName="/ppt/charts/chart49.xml" ContentType="application/vnd.openxmlformats-officedocument.drawingml.chart+xml"/>
  <Override PartName="/ppt/charts/style49.xml" ContentType="application/vnd.ms-office.chartstyle+xml"/>
  <Override PartName="/ppt/charts/colors49.xml" ContentType="application/vnd.ms-office.chartcolorstyle+xml"/>
  <Override PartName="/ppt/charts/chart50.xml" ContentType="application/vnd.openxmlformats-officedocument.drawingml.chart+xml"/>
  <Override PartName="/ppt/charts/style50.xml" ContentType="application/vnd.ms-office.chartstyle+xml"/>
  <Override PartName="/ppt/charts/colors50.xml" ContentType="application/vnd.ms-office.chartcolorstyle+xml"/>
  <Override PartName="/ppt/charts/chart51.xml" ContentType="application/vnd.openxmlformats-officedocument.drawingml.chart+xml"/>
  <Override PartName="/ppt/charts/style51.xml" ContentType="application/vnd.ms-office.chartstyle+xml"/>
  <Override PartName="/ppt/charts/colors51.xml" ContentType="application/vnd.ms-office.chartcolorstyle+xml"/>
  <Override PartName="/ppt/drawings/drawing4.xml" ContentType="application/vnd.openxmlformats-officedocument.drawingml.chartshapes+xml"/>
  <Override PartName="/ppt/comments/comment3.xml" ContentType="application/vnd.openxmlformats-officedocument.presentationml.comments+xml"/>
  <Override PartName="/ppt/charts/chart52.xml" ContentType="application/vnd.openxmlformats-officedocument.drawingml.chart+xml"/>
  <Override PartName="/ppt/charts/style52.xml" ContentType="application/vnd.ms-office.chartstyle+xml"/>
  <Override PartName="/ppt/charts/colors52.xml" ContentType="application/vnd.ms-office.chartcolorstyle+xml"/>
  <Override PartName="/ppt/charts/chart53.xml" ContentType="application/vnd.openxmlformats-officedocument.drawingml.chart+xml"/>
  <Override PartName="/ppt/charts/style53.xml" ContentType="application/vnd.ms-office.chartstyle+xml"/>
  <Override PartName="/ppt/charts/colors53.xml" ContentType="application/vnd.ms-office.chartcolorstyle+xml"/>
  <Override PartName="/ppt/charts/chart54.xml" ContentType="application/vnd.openxmlformats-officedocument.drawingml.chart+xml"/>
  <Override PartName="/ppt/charts/style54.xml" ContentType="application/vnd.ms-office.chartstyle+xml"/>
  <Override PartName="/ppt/charts/colors54.xml" ContentType="application/vnd.ms-office.chartcolorstyle+xml"/>
  <Override PartName="/ppt/charts/chart55.xml" ContentType="application/vnd.openxmlformats-officedocument.drawingml.chart+xml"/>
  <Override PartName="/ppt/charts/style55.xml" ContentType="application/vnd.ms-office.chartstyle+xml"/>
  <Override PartName="/ppt/charts/colors55.xml" ContentType="application/vnd.ms-office.chartcolorstyle+xml"/>
  <Override PartName="/ppt/charts/chart56.xml" ContentType="application/vnd.openxmlformats-officedocument.drawingml.chart+xml"/>
  <Override PartName="/ppt/charts/style56.xml" ContentType="application/vnd.ms-office.chartstyle+xml"/>
  <Override PartName="/ppt/charts/colors56.xml" ContentType="application/vnd.ms-office.chartcolorstyle+xml"/>
  <Override PartName="/ppt/charts/chart57.xml" ContentType="application/vnd.openxmlformats-officedocument.drawingml.chart+xml"/>
  <Override PartName="/ppt/charts/style57.xml" ContentType="application/vnd.ms-office.chartstyle+xml"/>
  <Override PartName="/ppt/charts/colors57.xml" ContentType="application/vnd.ms-office.chartcolorstyle+xml"/>
  <Override PartName="/ppt/charts/chart58.xml" ContentType="application/vnd.openxmlformats-officedocument.drawingml.chart+xml"/>
  <Override PartName="/ppt/charts/style58.xml" ContentType="application/vnd.ms-office.chartstyle+xml"/>
  <Override PartName="/ppt/charts/colors58.xml" ContentType="application/vnd.ms-office.chartcolorstyle+xml"/>
  <Override PartName="/ppt/charts/chart59.xml" ContentType="application/vnd.openxmlformats-officedocument.drawingml.chart+xml"/>
  <Override PartName="/ppt/charts/style59.xml" ContentType="application/vnd.ms-office.chartstyle+xml"/>
  <Override PartName="/ppt/charts/colors59.xml" ContentType="application/vnd.ms-office.chartcolorstyle+xml"/>
  <Override PartName="/ppt/charts/chart60.xml" ContentType="application/vnd.openxmlformats-officedocument.drawingml.chart+xml"/>
  <Override PartName="/ppt/charts/style60.xml" ContentType="application/vnd.ms-office.chartstyle+xml"/>
  <Override PartName="/ppt/charts/colors60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93" r:id="rId2"/>
    <p:sldId id="288" r:id="rId3"/>
    <p:sldId id="261" r:id="rId4"/>
    <p:sldId id="260" r:id="rId5"/>
    <p:sldId id="263" r:id="rId6"/>
    <p:sldId id="264" r:id="rId7"/>
    <p:sldId id="265" r:id="rId8"/>
    <p:sldId id="269" r:id="rId9"/>
    <p:sldId id="270" r:id="rId10"/>
    <p:sldId id="272" r:id="rId11"/>
    <p:sldId id="271" r:id="rId12"/>
    <p:sldId id="281" r:id="rId13"/>
    <p:sldId id="289" r:id="rId14"/>
    <p:sldId id="282" r:id="rId15"/>
    <p:sldId id="275" r:id="rId16"/>
    <p:sldId id="274" r:id="rId17"/>
    <p:sldId id="278" r:id="rId18"/>
    <p:sldId id="279" r:id="rId19"/>
    <p:sldId id="267" r:id="rId20"/>
    <p:sldId id="268" r:id="rId21"/>
    <p:sldId id="276" r:id="rId22"/>
    <p:sldId id="277" r:id="rId23"/>
    <p:sldId id="286" r:id="rId24"/>
    <p:sldId id="266" r:id="rId25"/>
    <p:sldId id="283" r:id="rId26"/>
    <p:sldId id="284" r:id="rId27"/>
    <p:sldId id="273" r:id="rId28"/>
    <p:sldId id="280" r:id="rId29"/>
    <p:sldId id="291" r:id="rId30"/>
    <p:sldId id="290" r:id="rId31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ominic Roberjot" initials="DR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74" y="3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5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6.xlsx"/><Relationship Id="rId2" Type="http://schemas.microsoft.com/office/2011/relationships/chartColorStyle" Target="colors27.xml"/><Relationship Id="rId1" Type="http://schemas.microsoft.com/office/2011/relationships/chartStyle" Target="style27.xml"/><Relationship Id="rId4" Type="http://schemas.openxmlformats.org/officeDocument/2006/relationships/chartUserShapes" Target="../drawings/drawing1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7.xlsx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8.xlsx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9.xlsx"/><Relationship Id="rId2" Type="http://schemas.microsoft.com/office/2011/relationships/chartColorStyle" Target="colors30.xml"/><Relationship Id="rId1" Type="http://schemas.microsoft.com/office/2011/relationships/chartStyle" Target="style30.xml"/><Relationship Id="rId4" Type="http://schemas.openxmlformats.org/officeDocument/2006/relationships/chartUserShapes" Target="../drawings/drawing2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0.xlsx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1.xlsx"/><Relationship Id="rId2" Type="http://schemas.microsoft.com/office/2011/relationships/chartColorStyle" Target="colors32.xml"/><Relationship Id="rId1" Type="http://schemas.microsoft.com/office/2011/relationships/chartStyle" Target="style32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2.xlsx"/><Relationship Id="rId2" Type="http://schemas.microsoft.com/office/2011/relationships/chartColorStyle" Target="colors33.xml"/><Relationship Id="rId1" Type="http://schemas.microsoft.com/office/2011/relationships/chartStyle" Target="style33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3.xlsx"/><Relationship Id="rId2" Type="http://schemas.microsoft.com/office/2011/relationships/chartColorStyle" Target="colors34.xml"/><Relationship Id="rId1" Type="http://schemas.microsoft.com/office/2011/relationships/chartStyle" Target="style34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4.xlsx"/><Relationship Id="rId2" Type="http://schemas.microsoft.com/office/2011/relationships/chartColorStyle" Target="colors35.xml"/><Relationship Id="rId1" Type="http://schemas.microsoft.com/office/2011/relationships/chartStyle" Target="style35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5.xlsx"/><Relationship Id="rId2" Type="http://schemas.microsoft.com/office/2011/relationships/chartColorStyle" Target="colors36.xml"/><Relationship Id="rId1" Type="http://schemas.microsoft.com/office/2011/relationships/chartStyle" Target="style36.xm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6.xlsx"/><Relationship Id="rId2" Type="http://schemas.microsoft.com/office/2011/relationships/chartColorStyle" Target="colors37.xml"/><Relationship Id="rId1" Type="http://schemas.microsoft.com/office/2011/relationships/chartStyle" Target="style37.xm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7.xlsx"/><Relationship Id="rId2" Type="http://schemas.microsoft.com/office/2011/relationships/chartColorStyle" Target="colors38.xml"/><Relationship Id="rId1" Type="http://schemas.microsoft.com/office/2011/relationships/chartStyle" Target="style38.xml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8.xlsx"/><Relationship Id="rId2" Type="http://schemas.microsoft.com/office/2011/relationships/chartColorStyle" Target="colors39.xml"/><Relationship Id="rId1" Type="http://schemas.microsoft.com/office/2011/relationships/chartStyle" Target="style39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4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9.xlsx"/><Relationship Id="rId2" Type="http://schemas.microsoft.com/office/2011/relationships/chartColorStyle" Target="colors40.xml"/><Relationship Id="rId1" Type="http://schemas.microsoft.com/office/2011/relationships/chartStyle" Target="style40.xml"/></Relationships>
</file>

<file path=ppt/charts/_rels/chart4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0.xlsx"/><Relationship Id="rId2" Type="http://schemas.microsoft.com/office/2011/relationships/chartColorStyle" Target="colors41.xml"/><Relationship Id="rId1" Type="http://schemas.microsoft.com/office/2011/relationships/chartStyle" Target="style41.xml"/></Relationships>
</file>

<file path=ppt/charts/_rels/chart4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1.xlsx"/><Relationship Id="rId2" Type="http://schemas.microsoft.com/office/2011/relationships/chartColorStyle" Target="colors42.xml"/><Relationship Id="rId1" Type="http://schemas.microsoft.com/office/2011/relationships/chartStyle" Target="style42.xml"/></Relationships>
</file>

<file path=ppt/charts/_rels/chart4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2.xlsx"/><Relationship Id="rId2" Type="http://schemas.microsoft.com/office/2011/relationships/chartColorStyle" Target="colors43.xml"/><Relationship Id="rId1" Type="http://schemas.microsoft.com/office/2011/relationships/chartStyle" Target="style43.xml"/><Relationship Id="rId4" Type="http://schemas.openxmlformats.org/officeDocument/2006/relationships/chartUserShapes" Target="../drawings/drawing3.xml"/></Relationships>
</file>

<file path=ppt/charts/_rels/chart4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3.xlsx"/><Relationship Id="rId2" Type="http://schemas.microsoft.com/office/2011/relationships/chartColorStyle" Target="colors44.xml"/><Relationship Id="rId1" Type="http://schemas.microsoft.com/office/2011/relationships/chartStyle" Target="style44.xml"/></Relationships>
</file>

<file path=ppt/charts/_rels/chart4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4.xlsx"/><Relationship Id="rId2" Type="http://schemas.microsoft.com/office/2011/relationships/chartColorStyle" Target="colors45.xml"/><Relationship Id="rId1" Type="http://schemas.microsoft.com/office/2011/relationships/chartStyle" Target="style45.xml"/></Relationships>
</file>

<file path=ppt/charts/_rels/chart4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5.xlsx"/><Relationship Id="rId2" Type="http://schemas.microsoft.com/office/2011/relationships/chartColorStyle" Target="colors46.xml"/><Relationship Id="rId1" Type="http://schemas.microsoft.com/office/2011/relationships/chartStyle" Target="style46.xml"/></Relationships>
</file>

<file path=ppt/charts/_rels/chart4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6.xlsx"/><Relationship Id="rId2" Type="http://schemas.microsoft.com/office/2011/relationships/chartColorStyle" Target="colors47.xml"/><Relationship Id="rId1" Type="http://schemas.microsoft.com/office/2011/relationships/chartStyle" Target="style47.xml"/></Relationships>
</file>

<file path=ppt/charts/_rels/chart4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7.xlsx"/><Relationship Id="rId2" Type="http://schemas.microsoft.com/office/2011/relationships/chartColorStyle" Target="colors48.xml"/><Relationship Id="rId1" Type="http://schemas.microsoft.com/office/2011/relationships/chartStyle" Target="style48.xml"/></Relationships>
</file>

<file path=ppt/charts/_rels/chart4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8.xlsx"/><Relationship Id="rId2" Type="http://schemas.microsoft.com/office/2011/relationships/chartColorStyle" Target="colors49.xml"/><Relationship Id="rId1" Type="http://schemas.microsoft.com/office/2011/relationships/chartStyle" Target="style49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5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9.xlsx"/><Relationship Id="rId2" Type="http://schemas.microsoft.com/office/2011/relationships/chartColorStyle" Target="colors50.xml"/><Relationship Id="rId1" Type="http://schemas.microsoft.com/office/2011/relationships/chartStyle" Target="style50.xml"/></Relationships>
</file>

<file path=ppt/charts/_rels/chart5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0.xlsx"/><Relationship Id="rId2" Type="http://schemas.microsoft.com/office/2011/relationships/chartColorStyle" Target="colors51.xml"/><Relationship Id="rId1" Type="http://schemas.microsoft.com/office/2011/relationships/chartStyle" Target="style51.xml"/><Relationship Id="rId4" Type="http://schemas.openxmlformats.org/officeDocument/2006/relationships/chartUserShapes" Target="../drawings/drawing4.xml"/></Relationships>
</file>

<file path=ppt/charts/_rels/chart5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1.xlsx"/><Relationship Id="rId2" Type="http://schemas.microsoft.com/office/2011/relationships/chartColorStyle" Target="colors52.xml"/><Relationship Id="rId1" Type="http://schemas.microsoft.com/office/2011/relationships/chartStyle" Target="style52.xml"/></Relationships>
</file>

<file path=ppt/charts/_rels/chart5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2.xlsx"/><Relationship Id="rId2" Type="http://schemas.microsoft.com/office/2011/relationships/chartColorStyle" Target="colors53.xml"/><Relationship Id="rId1" Type="http://schemas.microsoft.com/office/2011/relationships/chartStyle" Target="style53.xml"/></Relationships>
</file>

<file path=ppt/charts/_rels/chart5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3.xlsx"/><Relationship Id="rId2" Type="http://schemas.microsoft.com/office/2011/relationships/chartColorStyle" Target="colors54.xml"/><Relationship Id="rId1" Type="http://schemas.microsoft.com/office/2011/relationships/chartStyle" Target="style54.xml"/></Relationships>
</file>

<file path=ppt/charts/_rels/chart5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4.xlsx"/><Relationship Id="rId2" Type="http://schemas.microsoft.com/office/2011/relationships/chartColorStyle" Target="colors55.xml"/><Relationship Id="rId1" Type="http://schemas.microsoft.com/office/2011/relationships/chartStyle" Target="style55.xml"/></Relationships>
</file>

<file path=ppt/charts/_rels/chart5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5.xlsx"/><Relationship Id="rId2" Type="http://schemas.microsoft.com/office/2011/relationships/chartColorStyle" Target="colors56.xml"/><Relationship Id="rId1" Type="http://schemas.microsoft.com/office/2011/relationships/chartStyle" Target="style56.xml"/></Relationships>
</file>

<file path=ppt/charts/_rels/chart5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6.xlsx"/><Relationship Id="rId2" Type="http://schemas.microsoft.com/office/2011/relationships/chartColorStyle" Target="colors57.xml"/><Relationship Id="rId1" Type="http://schemas.microsoft.com/office/2011/relationships/chartStyle" Target="style57.xml"/></Relationships>
</file>

<file path=ppt/charts/_rels/chart5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7.xlsx"/><Relationship Id="rId2" Type="http://schemas.microsoft.com/office/2011/relationships/chartColorStyle" Target="colors58.xml"/><Relationship Id="rId1" Type="http://schemas.microsoft.com/office/2011/relationships/chartStyle" Target="style58.xml"/></Relationships>
</file>

<file path=ppt/charts/_rels/chart5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8.xlsx"/><Relationship Id="rId2" Type="http://schemas.microsoft.com/office/2011/relationships/chartColorStyle" Target="colors59.xml"/><Relationship Id="rId1" Type="http://schemas.microsoft.com/office/2011/relationships/chartStyle" Target="style59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6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9.xlsx"/><Relationship Id="rId2" Type="http://schemas.microsoft.com/office/2011/relationships/chartColorStyle" Target="colors60.xml"/><Relationship Id="rId1" Type="http://schemas.microsoft.com/office/2011/relationships/chartStyle" Target="style60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2018 Survey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2018 Survey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D3B-407C-A565-A130EA7A5AF3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D3B-407C-A565-A130EA7A5AF3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D3B-407C-A565-A130EA7A5AF3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D3B-407C-A565-A130EA7A5AF3}"/>
              </c:ext>
            </c:extLst>
          </c:dPt>
          <c:dPt>
            <c:idx val="4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2D3B-407C-A565-A130EA7A5AF3}"/>
              </c:ext>
            </c:extLst>
          </c:dPt>
          <c:dLbls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2D3B-407C-A565-A130EA7A5AF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0-2 years</c:v>
                </c:pt>
                <c:pt idx="1">
                  <c:v>2-5 years</c:v>
                </c:pt>
                <c:pt idx="2">
                  <c:v>5-10 years</c:v>
                </c:pt>
                <c:pt idx="3">
                  <c:v>10+ years</c:v>
                </c:pt>
                <c:pt idx="4">
                  <c:v>I am not the store owner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0.14000000000000001</c:v>
                </c:pt>
                <c:pt idx="1">
                  <c:v>0.12</c:v>
                </c:pt>
                <c:pt idx="2">
                  <c:v>0.2</c:v>
                </c:pt>
                <c:pt idx="3">
                  <c:v>0.51</c:v>
                </c:pt>
                <c:pt idx="4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D3B-407C-A565-A130EA7A5AF3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2019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2018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344-47E4-B438-E4B75C0AE2EE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344-47E4-B438-E4B75C0AE2EE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344-47E4-B438-E4B75C0AE2EE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344-47E4-B438-E4B75C0AE2EE}"/>
              </c:ext>
            </c:extLst>
          </c:dPt>
          <c:dPt>
            <c:idx val="4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0344-47E4-B438-E4B75C0AE2EE}"/>
              </c:ext>
            </c:extLst>
          </c:dPt>
          <c:dPt>
            <c:idx val="5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0344-47E4-B438-E4B75C0AE2EE}"/>
              </c:ext>
            </c:extLst>
          </c:dPt>
          <c:dLbls>
            <c:dLbl>
              <c:idx val="1"/>
              <c:layout>
                <c:manualLayout>
                  <c:x val="0.16017214759919715"/>
                  <c:y val="-0.1170425132792721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3-0344-47E4-B438-E4B75C0AE2EE}"/>
                </c:ext>
              </c:extLst>
            </c:dLbl>
            <c:dLbl>
              <c:idx val="2"/>
              <c:layout>
                <c:manualLayout>
                  <c:x val="0.14051354793886053"/>
                  <c:y val="0.22245803793579755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344-47E4-B438-E4B75C0AE2E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Sheet1!$A$2:$A$7</c:f>
              <c:strCache>
                <c:ptCount val="3"/>
                <c:pt idx="0">
                  <c:v>Increased</c:v>
                </c:pt>
                <c:pt idx="1">
                  <c:v>Decreased</c:v>
                </c:pt>
                <c:pt idx="2">
                  <c:v>Stayed the same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0.52</c:v>
                </c:pt>
                <c:pt idx="1">
                  <c:v>0.28999999999999998</c:v>
                </c:pt>
                <c:pt idx="2">
                  <c:v>0.19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0344-47E4-B438-E4B75C0AE2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2015 - How long have you owned your store?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l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b="1" dirty="0"/>
              <a:t>2018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Sheet1!$B$2</c:f>
              <c:strCache>
                <c:ptCount val="1"/>
                <c:pt idx="0">
                  <c:v>2017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315-4B87-A45B-1CEA3C98257C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315-4B87-A45B-1CEA3C98257C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315-4B87-A45B-1CEA3C98257C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315-4B87-A45B-1CEA3C98257C}"/>
              </c:ext>
            </c:extLst>
          </c:dPt>
          <c:dPt>
            <c:idx val="4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5315-4B87-A45B-1CEA3C98257C}"/>
              </c:ext>
            </c:extLst>
          </c:dPt>
          <c:dPt>
            <c:idx val="5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5315-4B87-A45B-1CEA3C98257C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AFF1CEF5-BA27-47A5-BD5A-1F08E6A49C0A}" type="CATEGORYNAME">
                      <a:rPr lang="en-US"/>
                      <a:pPr/>
                      <a:t>[CATEGORY NAME]</a:t>
                    </a:fld>
                    <a:r>
                      <a:rPr lang="en-US" baseline="0"/>
                      <a:t>
60%</a:t>
                    </a:r>
                  </a:p>
                </c:rich>
              </c:tx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5315-4B87-A45B-1CEA3C98257C}"/>
                </c:ext>
              </c:extLst>
            </c:dLbl>
            <c:dLbl>
              <c:idx val="1"/>
              <c:layout>
                <c:manualLayout>
                  <c:x val="0.19398629683622065"/>
                  <c:y val="-7.2413794975177692E-2"/>
                </c:manualLayout>
              </c:layout>
              <c:tx>
                <c:rich>
                  <a:bodyPr/>
                  <a:lstStyle/>
                  <a:p>
                    <a:fld id="{A6370EDE-9B48-4F58-B4DE-6B56BC0DBE18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
</a:t>
                    </a:r>
                    <a:fld id="{D14D2C01-4DC8-4C19-B1D1-C8C063DA05AE}" type="VALUE">
                      <a:rPr lang="en-US" baseline="0" smtClean="0"/>
                      <a:pPr/>
                      <a:t>[VALUE]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5315-4B87-A45B-1CEA3C98257C}"/>
                </c:ext>
              </c:extLst>
            </c:dLbl>
            <c:dLbl>
              <c:idx val="2"/>
              <c:layout>
                <c:manualLayout>
                  <c:x val="0.15638451141933499"/>
                  <c:y val="0.222389586026986"/>
                </c:manualLayout>
              </c:layout>
              <c:tx>
                <c:rich>
                  <a:bodyPr/>
                  <a:lstStyle/>
                  <a:p>
                    <a:fld id="{61DFD3DB-BD0F-4014-A2F6-D813DB31BB89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
19%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5315-4B87-A45B-1CEA3C98257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Sheet1!$A$3:$A$8</c:f>
              <c:strCache>
                <c:ptCount val="3"/>
                <c:pt idx="0">
                  <c:v>Increased</c:v>
                </c:pt>
                <c:pt idx="1">
                  <c:v>Decreased</c:v>
                </c:pt>
                <c:pt idx="2">
                  <c:v>Stayed the same</c:v>
                </c:pt>
              </c:strCache>
            </c:strRef>
          </c:cat>
          <c:val>
            <c:numRef>
              <c:f>Sheet1!$B$3:$B$8</c:f>
              <c:numCache>
                <c:formatCode>0%</c:formatCode>
                <c:ptCount val="6"/>
                <c:pt idx="0">
                  <c:v>0.6</c:v>
                </c:pt>
                <c:pt idx="1">
                  <c:v>0.21</c:v>
                </c:pt>
                <c:pt idx="2">
                  <c:v>0.19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5315-4B87-A45B-1CEA3C9825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How long have you owned your store?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l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2019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2019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247-44B1-B679-BDB31EC26B67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247-44B1-B679-BDB31EC26B67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247-44B1-B679-BDB31EC26B67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247-44B1-B679-BDB31EC26B67}"/>
              </c:ext>
            </c:extLst>
          </c:dPt>
          <c:dPt>
            <c:idx val="4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247-44B1-B679-BDB31EC26B67}"/>
              </c:ext>
            </c:extLst>
          </c:dPt>
          <c:dPt>
            <c:idx val="5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9247-44B1-B679-BDB31EC26B67}"/>
              </c:ext>
            </c:extLst>
          </c:dPt>
          <c:dLbls>
            <c:dLbl>
              <c:idx val="0"/>
              <c:layout>
                <c:manualLayout>
                  <c:x val="-0.20203740157480315"/>
                  <c:y val="-7.9874440614747053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247-44B1-B679-BDB31EC26B67}"/>
                </c:ext>
              </c:extLst>
            </c:dLbl>
            <c:dLbl>
              <c:idx val="1"/>
              <c:layout>
                <c:manualLayout>
                  <c:x val="0.12683669136946116"/>
                  <c:y val="-0.1526764977581015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ln>
                        <a:noFill/>
                      </a:ln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3-9247-44B1-B679-BDB31EC26B67}"/>
                </c:ext>
              </c:extLst>
            </c:dLbl>
            <c:dLbl>
              <c:idx val="2"/>
              <c:layout>
                <c:manualLayout>
                  <c:x val="0.20228230662343674"/>
                  <c:y val="0.14657473212690578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247-44B1-B679-BDB31EC26B6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Sheet1!$A$2:$A$7</c:f>
              <c:strCache>
                <c:ptCount val="3"/>
                <c:pt idx="0">
                  <c:v>Increased</c:v>
                </c:pt>
                <c:pt idx="1">
                  <c:v>Decreased</c:v>
                </c:pt>
                <c:pt idx="2">
                  <c:v>Stayed the same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0.52</c:v>
                </c:pt>
                <c:pt idx="1">
                  <c:v>0.13</c:v>
                </c:pt>
                <c:pt idx="2">
                  <c:v>0.35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9247-44B1-B679-BDB31EC26B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2015 - How long have you owned your store?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l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b="1" dirty="0"/>
              <a:t>2018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Sheet1!$B$2</c:f>
              <c:strCache>
                <c:ptCount val="1"/>
                <c:pt idx="0">
                  <c:v>2018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5CF-46D7-BA43-E0DF2C3ECC0F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5CF-46D7-BA43-E0DF2C3ECC0F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5CF-46D7-BA43-E0DF2C3ECC0F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5CF-46D7-BA43-E0DF2C3ECC0F}"/>
              </c:ext>
            </c:extLst>
          </c:dPt>
          <c:dPt>
            <c:idx val="4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5CF-46D7-BA43-E0DF2C3ECC0F}"/>
              </c:ext>
            </c:extLst>
          </c:dPt>
          <c:dPt>
            <c:idx val="5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D5CF-46D7-BA43-E0DF2C3ECC0F}"/>
              </c:ext>
            </c:extLst>
          </c:dPt>
          <c:dLbls>
            <c:dLbl>
              <c:idx val="0"/>
              <c:layout>
                <c:manualLayout>
                  <c:x val="-0.20133324621586737"/>
                  <c:y val="-9.85613588276356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5CF-46D7-BA43-E0DF2C3ECC0F}"/>
                </c:ext>
              </c:extLst>
            </c:dLbl>
            <c:dLbl>
              <c:idx val="1"/>
              <c:layout>
                <c:manualLayout>
                  <c:x val="-1.7133898705006614E-2"/>
                  <c:y val="-2.9182095800127577E-2"/>
                </c:manualLayout>
              </c:layout>
              <c:spPr>
                <a:noFill/>
                <a:ln>
                  <a:solidFill>
                    <a:prstClr val="black">
                      <a:lumMod val="25000"/>
                      <a:lumOff val="75000"/>
                    </a:prst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ln>
                        <a:noFill/>
                      </a:ln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3-D5CF-46D7-BA43-E0DF2C3ECC0F}"/>
                </c:ext>
              </c:extLst>
            </c:dLbl>
            <c:dLbl>
              <c:idx val="2"/>
              <c:layout>
                <c:manualLayout>
                  <c:x val="0.20007669956126534"/>
                  <c:y val="0.1526162490894504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5CF-46D7-BA43-E0DF2C3ECC0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ln>
                      <a:noFill/>
                    </a:ln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Sheet1!$A$3:$A$8</c:f>
              <c:strCache>
                <c:ptCount val="3"/>
                <c:pt idx="0">
                  <c:v>Increased</c:v>
                </c:pt>
                <c:pt idx="1">
                  <c:v>Decreased</c:v>
                </c:pt>
                <c:pt idx="2">
                  <c:v>Stayed the same</c:v>
                </c:pt>
              </c:strCache>
            </c:strRef>
          </c:cat>
          <c:val>
            <c:numRef>
              <c:f>Sheet1!$B$3:$B$8</c:f>
              <c:numCache>
                <c:formatCode>0%</c:formatCode>
                <c:ptCount val="6"/>
                <c:pt idx="0">
                  <c:v>0.62</c:v>
                </c:pt>
                <c:pt idx="1">
                  <c:v>0.05</c:v>
                </c:pt>
                <c:pt idx="2">
                  <c:v>0.33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D5CF-46D7-BA43-E0DF2C3ECC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How long have you owned your store?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l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2019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35C-40B9-81B6-C8ECA7376EB4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35C-40B9-81B6-C8ECA7376EB4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35C-40B9-81B6-C8ECA7376EB4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35C-40B9-81B6-C8ECA7376EB4}"/>
              </c:ext>
            </c:extLst>
          </c:dPt>
          <c:dPt>
            <c:idx val="4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535C-40B9-81B6-C8ECA7376EB4}"/>
              </c:ext>
            </c:extLst>
          </c:dPt>
          <c:dLbls>
            <c:dLbl>
              <c:idx val="1"/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35C-40B9-81B6-C8ECA7376EB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Sheet1!$A$2:$A$6</c:f>
              <c:strCache>
                <c:ptCount val="3"/>
                <c:pt idx="0">
                  <c:v>Younger</c:v>
                </c:pt>
                <c:pt idx="1">
                  <c:v>Older</c:v>
                </c:pt>
                <c:pt idx="2">
                  <c:v>The Same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0.54</c:v>
                </c:pt>
                <c:pt idx="1">
                  <c:v>0.06</c:v>
                </c:pt>
                <c:pt idx="2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35C-40B9-81B6-C8ECA7376E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2015 - How long have you owned your store?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l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2019 Survey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2019 Survey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EC6-426F-AAA4-40F84DF001D4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EC6-426F-AAA4-40F84DF001D4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EC6-426F-AAA4-40F84DF001D4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EC6-426F-AAA4-40F84DF001D4}"/>
              </c:ext>
            </c:extLst>
          </c:dPt>
          <c:dPt>
            <c:idx val="4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EC6-426F-AAA4-40F84DF001D4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DEC6-426F-AAA4-40F84DF001D4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DEC6-426F-AAA4-40F84DF001D4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DEC6-426F-AAA4-40F84DF001D4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DEC6-426F-AAA4-40F84DF001D4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DEC6-426F-AAA4-40F84DF001D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0-2 years</c:v>
                </c:pt>
                <c:pt idx="1">
                  <c:v>2-5 years</c:v>
                </c:pt>
                <c:pt idx="2">
                  <c:v>5-10 years</c:v>
                </c:pt>
                <c:pt idx="3">
                  <c:v>10+ years</c:v>
                </c:pt>
                <c:pt idx="4">
                  <c:v>I am not the store owner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0.14000000000000001</c:v>
                </c:pt>
                <c:pt idx="1">
                  <c:v>0.24</c:v>
                </c:pt>
                <c:pt idx="2">
                  <c:v>0.15</c:v>
                </c:pt>
                <c:pt idx="3">
                  <c:v>0.37</c:v>
                </c:pt>
                <c:pt idx="4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EC6-426F-AAA4-40F84DF001D4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b="1" dirty="0"/>
              <a:t>2018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Sheet1!$B$2</c:f>
              <c:strCache>
                <c:ptCount val="1"/>
                <c:pt idx="0">
                  <c:v>2018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931-44F4-A019-EDE1222FCE69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931-44F4-A019-EDE1222FCE69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931-44F4-A019-EDE1222FCE69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931-44F4-A019-EDE1222FCE69}"/>
              </c:ext>
            </c:extLst>
          </c:dPt>
          <c:dPt>
            <c:idx val="4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0931-44F4-A019-EDE1222FCE69}"/>
              </c:ext>
            </c:extLst>
          </c:dPt>
          <c:dPt>
            <c:idx val="5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0931-44F4-A019-EDE1222FCE69}"/>
              </c:ext>
            </c:extLst>
          </c:dPt>
          <c:dLbls>
            <c:dLbl>
              <c:idx val="1"/>
              <c:layout>
                <c:manualLayout>
                  <c:x val="0.13167934232258913"/>
                  <c:y val="-6.3190414682420299E-1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931-44F4-A019-EDE1222FCE69}"/>
                </c:ext>
              </c:extLst>
            </c:dLbl>
            <c:dLbl>
              <c:idx val="2"/>
              <c:layout>
                <c:manualLayout>
                  <c:x val="0.13613163940271283"/>
                  <c:y val="0.1926899289689919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931-44F4-A019-EDE1222FCE6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Sheet1!$A$3:$A$8</c:f>
              <c:strCache>
                <c:ptCount val="3"/>
                <c:pt idx="0">
                  <c:v>Younger</c:v>
                </c:pt>
                <c:pt idx="1">
                  <c:v>Older</c:v>
                </c:pt>
                <c:pt idx="2">
                  <c:v>The Same</c:v>
                </c:pt>
              </c:strCache>
            </c:strRef>
          </c:cat>
          <c:val>
            <c:numRef>
              <c:f>Sheet1!$B$3:$B$8</c:f>
              <c:numCache>
                <c:formatCode>0%</c:formatCode>
                <c:ptCount val="6"/>
                <c:pt idx="0">
                  <c:v>0.67</c:v>
                </c:pt>
                <c:pt idx="1">
                  <c:v>0.13</c:v>
                </c:pt>
                <c:pt idx="2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0931-44F4-A019-EDE1222FCE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How long have you owned your store?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l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2019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2019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26B-4D98-BE6F-F5400C1B4801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26B-4D98-BE6F-F5400C1B4801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26B-4D98-BE6F-F5400C1B4801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26B-4D98-BE6F-F5400C1B4801}"/>
              </c:ext>
            </c:extLst>
          </c:dPt>
          <c:dPt>
            <c:idx val="4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326B-4D98-BE6F-F5400C1B4801}"/>
              </c:ext>
            </c:extLst>
          </c:dPt>
          <c:dPt>
            <c:idx val="5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326B-4D98-BE6F-F5400C1B4801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26B-4D98-BE6F-F5400C1B4801}"/>
                </c:ext>
              </c:extLst>
            </c:dLbl>
            <c:dLbl>
              <c:idx val="1"/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E487E93B-5EDC-47A3-BB08-623D7130783B}" type="CATEGORYNAME">
                      <a:rPr lang="en-US">
                        <a:solidFill>
                          <a:schemeClr val="bg1"/>
                        </a:solidFill>
                      </a:rPr>
                      <a:pPr>
                        <a:defRPr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defRPr>
                      </a:pPr>
                      <a:t>[CATEGORY NAME]</a:t>
                    </a:fld>
                    <a:r>
                      <a:rPr lang="en-US" baseline="0" dirty="0"/>
                      <a:t>
</a:t>
                    </a:r>
                    <a:fld id="{1882C7A1-CE7E-4FF5-BF58-2F5B23BF579C}" type="PERCENTAGE">
                      <a:rPr lang="en-US" baseline="0">
                        <a:solidFill>
                          <a:schemeClr val="bg1"/>
                        </a:solidFill>
                      </a:rPr>
                      <a:pPr>
                        <a:defRPr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defRPr>
                      </a:pPr>
                      <a:t>[PERCENTAGE]</a:t>
                    </a:fld>
                    <a:endParaRPr lang="en-US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326B-4D98-BE6F-F5400C1B4801}"/>
                </c:ext>
              </c:extLst>
            </c:dLbl>
            <c:dLbl>
              <c:idx val="4"/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26B-4D98-BE6F-F5400C1B4801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26B-4D98-BE6F-F5400C1B480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Sheet1!$A$2:$A$7</c:f>
              <c:strCache>
                <c:ptCount val="6"/>
                <c:pt idx="0">
                  <c:v>16-24</c:v>
                </c:pt>
                <c:pt idx="1">
                  <c:v>25-34</c:v>
                </c:pt>
                <c:pt idx="2">
                  <c:v>35-44</c:v>
                </c:pt>
                <c:pt idx="3">
                  <c:v>45-54</c:v>
                </c:pt>
                <c:pt idx="4">
                  <c:v>55-64</c:v>
                </c:pt>
                <c:pt idx="5">
                  <c:v>65+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</c:v>
                </c:pt>
                <c:pt idx="1">
                  <c:v>0.14000000000000001</c:v>
                </c:pt>
                <c:pt idx="2">
                  <c:v>0.38</c:v>
                </c:pt>
                <c:pt idx="3">
                  <c:v>0.41</c:v>
                </c:pt>
                <c:pt idx="4">
                  <c:v>7.0000000000000007E-2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326B-4D98-BE6F-F5400C1B48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2015 - How long have you owned your store?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l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b="1" dirty="0"/>
              <a:t>2018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Sheet1!$B$2</c:f>
              <c:strCache>
                <c:ptCount val="1"/>
                <c:pt idx="0">
                  <c:v>2018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354-44F5-A8BB-7134BCF175B2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354-44F5-A8BB-7134BCF175B2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354-44F5-A8BB-7134BCF175B2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354-44F5-A8BB-7134BCF175B2}"/>
              </c:ext>
            </c:extLst>
          </c:dPt>
          <c:dPt>
            <c:idx val="4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B354-44F5-A8BB-7134BCF175B2}"/>
              </c:ext>
            </c:extLst>
          </c:dPt>
          <c:dPt>
            <c:idx val="5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B354-44F5-A8BB-7134BCF175B2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354-44F5-A8BB-7134BCF175B2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3-B354-44F5-A8BB-7134BCF175B2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lvl="1" algn="ctr" rtl="0">
                    <a:defRPr sz="1197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5-B354-44F5-A8BB-7134BCF175B2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7-B354-44F5-A8BB-7134BCF175B2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9-B354-44F5-A8BB-7134BCF175B2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354-44F5-A8BB-7134BCF175B2}"/>
                </c:ext>
              </c:extLst>
            </c:dLbl>
            <c:spPr>
              <a:noFill/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Sheet1!$A$3:$A$8</c:f>
              <c:strCache>
                <c:ptCount val="6"/>
                <c:pt idx="0">
                  <c:v>16-24</c:v>
                </c:pt>
                <c:pt idx="1">
                  <c:v>25-34</c:v>
                </c:pt>
                <c:pt idx="2">
                  <c:v>35-44</c:v>
                </c:pt>
                <c:pt idx="3">
                  <c:v>45-54</c:v>
                </c:pt>
                <c:pt idx="4">
                  <c:v>55-64</c:v>
                </c:pt>
                <c:pt idx="5">
                  <c:v>65+</c:v>
                </c:pt>
              </c:strCache>
            </c:strRef>
          </c:cat>
          <c:val>
            <c:numRef>
              <c:f>Sheet1!$B$3:$B$8</c:f>
              <c:numCache>
                <c:formatCode>0%</c:formatCode>
                <c:ptCount val="6"/>
                <c:pt idx="0">
                  <c:v>0</c:v>
                </c:pt>
                <c:pt idx="1">
                  <c:v>0.13</c:v>
                </c:pt>
                <c:pt idx="2">
                  <c:v>0.41</c:v>
                </c:pt>
                <c:pt idx="3">
                  <c:v>0.3</c:v>
                </c:pt>
                <c:pt idx="4">
                  <c:v>0.14000000000000001</c:v>
                </c:pt>
                <c:pt idx="5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B354-44F5-A8BB-7134BCF175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2018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2018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FD4-4373-B2F6-0626634ECD04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FD4-4373-B2F6-0626634ECD04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FD4-4373-B2F6-0626634ECD04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FD4-4373-B2F6-0626634ECD04}"/>
              </c:ext>
            </c:extLst>
          </c:dPt>
          <c:dPt>
            <c:idx val="4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AFD4-4373-B2F6-0626634ECD04}"/>
              </c:ext>
            </c:extLst>
          </c:dPt>
          <c:dPt>
            <c:idx val="5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AFD4-4373-B2F6-0626634ECD0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Supplements &amp; Remedies</c:v>
                </c:pt>
                <c:pt idx="1">
                  <c:v>Food</c:v>
                </c:pt>
                <c:pt idx="2">
                  <c:v>Free From</c:v>
                </c:pt>
                <c:pt idx="3">
                  <c:v>Beauty</c:v>
                </c:pt>
                <c:pt idx="4">
                  <c:v>Eco / Household</c:v>
                </c:pt>
                <c:pt idx="5">
                  <c:v>Other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0.28000000000000003</c:v>
                </c:pt>
                <c:pt idx="1">
                  <c:v>0.43</c:v>
                </c:pt>
                <c:pt idx="2">
                  <c:v>7.0000000000000007E-2</c:v>
                </c:pt>
                <c:pt idx="3">
                  <c:v>0.14000000000000001</c:v>
                </c:pt>
                <c:pt idx="4">
                  <c:v>0.05</c:v>
                </c:pt>
                <c:pt idx="5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AFD4-4373-B2F6-0626634ECD04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2019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2019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DE8-45FB-987C-EE6F5B6EC84F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DE8-45FB-987C-EE6F5B6EC84F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DE8-45FB-987C-EE6F5B6EC84F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DE8-45FB-987C-EE6F5B6EC84F}"/>
              </c:ext>
            </c:extLst>
          </c:dPt>
          <c:dPt>
            <c:idx val="4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CDE8-45FB-987C-EE6F5B6EC84F}"/>
              </c:ext>
            </c:extLst>
          </c:dPt>
          <c:dPt>
            <c:idx val="5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CDE8-45FB-987C-EE6F5B6EC84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Supplements &amp; Remedies</c:v>
                </c:pt>
                <c:pt idx="1">
                  <c:v>Food</c:v>
                </c:pt>
                <c:pt idx="2">
                  <c:v>Free From</c:v>
                </c:pt>
                <c:pt idx="3">
                  <c:v>Beauty</c:v>
                </c:pt>
                <c:pt idx="4">
                  <c:v>Eco / Household</c:v>
                </c:pt>
                <c:pt idx="5">
                  <c:v>Other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0.33</c:v>
                </c:pt>
                <c:pt idx="1">
                  <c:v>0.39</c:v>
                </c:pt>
                <c:pt idx="2">
                  <c:v>0.06</c:v>
                </c:pt>
                <c:pt idx="3">
                  <c:v>0.14000000000000001</c:v>
                </c:pt>
                <c:pt idx="4">
                  <c:v>0.06</c:v>
                </c:pt>
                <c:pt idx="5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CDE8-45FB-987C-EE6F5B6EC84F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Sheet1!$A$2:$A$10</c:f>
              <c:strCache>
                <c:ptCount val="9"/>
                <c:pt idx="0">
                  <c:v>CLF</c:v>
                </c:pt>
                <c:pt idx="1">
                  <c:v>Essential Trading</c:v>
                </c:pt>
                <c:pt idx="2">
                  <c:v>Health Store</c:v>
                </c:pt>
                <c:pt idx="3">
                  <c:v>Infinity Foods</c:v>
                </c:pt>
                <c:pt idx="4">
                  <c:v>Marigold</c:v>
                </c:pt>
                <c:pt idx="5">
                  <c:v>Queenswood</c:v>
                </c:pt>
                <c:pt idx="6">
                  <c:v>Suma</c:v>
                </c:pt>
                <c:pt idx="7">
                  <c:v>Tree of Life</c:v>
                </c:pt>
                <c:pt idx="8">
                  <c:v>Other</c:v>
                </c:pt>
              </c:strCache>
            </c:strRef>
          </c:cat>
          <c:val>
            <c:numRef>
              <c:f>Sheet1!$B$2:$B$10</c:f>
              <c:numCache>
                <c:formatCode>0%</c:formatCode>
                <c:ptCount val="9"/>
                <c:pt idx="0">
                  <c:v>0.62</c:v>
                </c:pt>
                <c:pt idx="1">
                  <c:v>0.24</c:v>
                </c:pt>
                <c:pt idx="2">
                  <c:v>0.48</c:v>
                </c:pt>
                <c:pt idx="3">
                  <c:v>0.24</c:v>
                </c:pt>
                <c:pt idx="4">
                  <c:v>0.17</c:v>
                </c:pt>
                <c:pt idx="5">
                  <c:v>0.24</c:v>
                </c:pt>
                <c:pt idx="6">
                  <c:v>0.35</c:v>
                </c:pt>
                <c:pt idx="7">
                  <c:v>0.3</c:v>
                </c:pt>
                <c:pt idx="8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B50-42F9-A442-C248CF69822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Sheet1!$A$2:$A$10</c:f>
              <c:strCache>
                <c:ptCount val="9"/>
                <c:pt idx="0">
                  <c:v>CLF</c:v>
                </c:pt>
                <c:pt idx="1">
                  <c:v>Essential Trading</c:v>
                </c:pt>
                <c:pt idx="2">
                  <c:v>Health Store</c:v>
                </c:pt>
                <c:pt idx="3">
                  <c:v>Infinity Foods</c:v>
                </c:pt>
                <c:pt idx="4">
                  <c:v>Marigold</c:v>
                </c:pt>
                <c:pt idx="5">
                  <c:v>Queenswood</c:v>
                </c:pt>
                <c:pt idx="6">
                  <c:v>Suma</c:v>
                </c:pt>
                <c:pt idx="7">
                  <c:v>Tree of Life</c:v>
                </c:pt>
                <c:pt idx="8">
                  <c:v>Other</c:v>
                </c:pt>
              </c:strCache>
            </c:strRef>
          </c:cat>
          <c:val>
            <c:numRef>
              <c:f>Sheet1!$C$2:$C$10</c:f>
              <c:numCache>
                <c:formatCode>0%</c:formatCode>
                <c:ptCount val="9"/>
                <c:pt idx="0">
                  <c:v>0.5</c:v>
                </c:pt>
                <c:pt idx="1">
                  <c:v>0.18</c:v>
                </c:pt>
                <c:pt idx="2">
                  <c:v>0.5</c:v>
                </c:pt>
                <c:pt idx="3">
                  <c:v>0.27</c:v>
                </c:pt>
                <c:pt idx="4">
                  <c:v>0.21</c:v>
                </c:pt>
                <c:pt idx="5">
                  <c:v>0.32</c:v>
                </c:pt>
                <c:pt idx="6">
                  <c:v>0.38</c:v>
                </c:pt>
                <c:pt idx="7">
                  <c:v>0.34</c:v>
                </c:pt>
                <c:pt idx="8">
                  <c:v>0.32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B50-42F9-A442-C248CF69822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Sheet1!$A$2:$A$10</c:f>
              <c:strCache>
                <c:ptCount val="9"/>
                <c:pt idx="0">
                  <c:v>CLF</c:v>
                </c:pt>
                <c:pt idx="1">
                  <c:v>Essential Trading</c:v>
                </c:pt>
                <c:pt idx="2">
                  <c:v>Health Store</c:v>
                </c:pt>
                <c:pt idx="3">
                  <c:v>Infinity Foods</c:v>
                </c:pt>
                <c:pt idx="4">
                  <c:v>Marigold</c:v>
                </c:pt>
                <c:pt idx="5">
                  <c:v>Queenswood</c:v>
                </c:pt>
                <c:pt idx="6">
                  <c:v>Suma</c:v>
                </c:pt>
                <c:pt idx="7">
                  <c:v>Tree of Life</c:v>
                </c:pt>
                <c:pt idx="8">
                  <c:v>Other</c:v>
                </c:pt>
              </c:strCache>
            </c:strRef>
          </c:cat>
          <c:val>
            <c:numRef>
              <c:f>Sheet1!$D$2:$D$10</c:f>
              <c:numCache>
                <c:formatCode>0%</c:formatCode>
                <c:ptCount val="9"/>
                <c:pt idx="0">
                  <c:v>0.52</c:v>
                </c:pt>
                <c:pt idx="1">
                  <c:v>0.11</c:v>
                </c:pt>
                <c:pt idx="2">
                  <c:v>0.61</c:v>
                </c:pt>
                <c:pt idx="3">
                  <c:v>0.18</c:v>
                </c:pt>
                <c:pt idx="4">
                  <c:v>0.16</c:v>
                </c:pt>
                <c:pt idx="5">
                  <c:v>0.23</c:v>
                </c:pt>
                <c:pt idx="6">
                  <c:v>0.39</c:v>
                </c:pt>
                <c:pt idx="7">
                  <c:v>0.26</c:v>
                </c:pt>
                <c:pt idx="8">
                  <c:v>0.18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B50-42F9-A442-C248CF698224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Sheet1!$A$2:$A$10</c:f>
              <c:strCache>
                <c:ptCount val="9"/>
                <c:pt idx="0">
                  <c:v>CLF</c:v>
                </c:pt>
                <c:pt idx="1">
                  <c:v>Essential Trading</c:v>
                </c:pt>
                <c:pt idx="2">
                  <c:v>Health Store</c:v>
                </c:pt>
                <c:pt idx="3">
                  <c:v>Infinity Foods</c:v>
                </c:pt>
                <c:pt idx="4">
                  <c:v>Marigold</c:v>
                </c:pt>
                <c:pt idx="5">
                  <c:v>Queenswood</c:v>
                </c:pt>
                <c:pt idx="6">
                  <c:v>Suma</c:v>
                </c:pt>
                <c:pt idx="7">
                  <c:v>Tree of Life</c:v>
                </c:pt>
                <c:pt idx="8">
                  <c:v>Other</c:v>
                </c:pt>
              </c:strCache>
            </c:strRef>
          </c:cat>
          <c:val>
            <c:numRef>
              <c:f>Sheet1!$E$2:$E$10</c:f>
              <c:numCache>
                <c:formatCode>0%</c:formatCode>
                <c:ptCount val="9"/>
                <c:pt idx="0">
                  <c:v>0.45</c:v>
                </c:pt>
                <c:pt idx="1">
                  <c:v>0.12</c:v>
                </c:pt>
                <c:pt idx="2">
                  <c:v>0.45</c:v>
                </c:pt>
                <c:pt idx="3">
                  <c:v>0.22</c:v>
                </c:pt>
                <c:pt idx="4">
                  <c:v>0.14000000000000001</c:v>
                </c:pt>
                <c:pt idx="5">
                  <c:v>0.18</c:v>
                </c:pt>
                <c:pt idx="6">
                  <c:v>0.35</c:v>
                </c:pt>
                <c:pt idx="7">
                  <c:v>0.28999999999999998</c:v>
                </c:pt>
                <c:pt idx="8">
                  <c:v>0.28999999999999998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B50-42F9-A442-C248CF698224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Sheet1!$A$2:$A$10</c:f>
              <c:strCache>
                <c:ptCount val="9"/>
                <c:pt idx="0">
                  <c:v>CLF</c:v>
                </c:pt>
                <c:pt idx="1">
                  <c:v>Essential Trading</c:v>
                </c:pt>
                <c:pt idx="2">
                  <c:v>Health Store</c:v>
                </c:pt>
                <c:pt idx="3">
                  <c:v>Infinity Foods</c:v>
                </c:pt>
                <c:pt idx="4">
                  <c:v>Marigold</c:v>
                </c:pt>
                <c:pt idx="5">
                  <c:v>Queenswood</c:v>
                </c:pt>
                <c:pt idx="6">
                  <c:v>Suma</c:v>
                </c:pt>
                <c:pt idx="7">
                  <c:v>Tree of Life</c:v>
                </c:pt>
                <c:pt idx="8">
                  <c:v>Other</c:v>
                </c:pt>
              </c:strCache>
            </c:strRef>
          </c:cat>
          <c:val>
            <c:numRef>
              <c:f>Sheet1!$F$2:$F$10</c:f>
              <c:numCache>
                <c:formatCode>0%</c:formatCode>
                <c:ptCount val="9"/>
                <c:pt idx="0">
                  <c:v>0.47370000000000001</c:v>
                </c:pt>
                <c:pt idx="1">
                  <c:v>0.13159999999999999</c:v>
                </c:pt>
                <c:pt idx="2">
                  <c:v>0.47370000000000001</c:v>
                </c:pt>
                <c:pt idx="3">
                  <c:v>0.1447</c:v>
                </c:pt>
                <c:pt idx="4">
                  <c:v>0.26319999999999999</c:v>
                </c:pt>
                <c:pt idx="5">
                  <c:v>0.28949999999999998</c:v>
                </c:pt>
                <c:pt idx="6">
                  <c:v>0.31580000000000003</c:v>
                </c:pt>
                <c:pt idx="7">
                  <c:v>0.40789999999999998</c:v>
                </c:pt>
                <c:pt idx="8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B50-42F9-A442-C248CF698224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Sheet1!$A$2:$A$10</c:f>
              <c:strCache>
                <c:ptCount val="9"/>
                <c:pt idx="0">
                  <c:v>CLF</c:v>
                </c:pt>
                <c:pt idx="1">
                  <c:v>Essential Trading</c:v>
                </c:pt>
                <c:pt idx="2">
                  <c:v>Health Store</c:v>
                </c:pt>
                <c:pt idx="3">
                  <c:v>Infinity Foods</c:v>
                </c:pt>
                <c:pt idx="4">
                  <c:v>Marigold</c:v>
                </c:pt>
                <c:pt idx="5">
                  <c:v>Queenswood</c:v>
                </c:pt>
                <c:pt idx="6">
                  <c:v>Suma</c:v>
                </c:pt>
                <c:pt idx="7">
                  <c:v>Tree of Life</c:v>
                </c:pt>
                <c:pt idx="8">
                  <c:v>Other</c:v>
                </c:pt>
              </c:strCache>
            </c:strRef>
          </c:cat>
          <c:val>
            <c:numRef>
              <c:f>Sheet1!$G$2:$G$10</c:f>
              <c:numCache>
                <c:formatCode>0%</c:formatCode>
                <c:ptCount val="9"/>
                <c:pt idx="0">
                  <c:v>0.56799999999999995</c:v>
                </c:pt>
                <c:pt idx="1">
                  <c:v>8.5999999999999993E-2</c:v>
                </c:pt>
                <c:pt idx="2">
                  <c:v>0.57999999999999996</c:v>
                </c:pt>
                <c:pt idx="3">
                  <c:v>0.123</c:v>
                </c:pt>
                <c:pt idx="4">
                  <c:v>0.123</c:v>
                </c:pt>
                <c:pt idx="5">
                  <c:v>0.25900000000000001</c:v>
                </c:pt>
                <c:pt idx="6">
                  <c:v>0.309</c:v>
                </c:pt>
                <c:pt idx="7">
                  <c:v>0.50600000000000001</c:v>
                </c:pt>
                <c:pt idx="8">
                  <c:v>0.247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B50-42F9-A442-C248CF6982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39532824"/>
        <c:axId val="440805536"/>
      </c:barChart>
      <c:catAx>
        <c:axId val="4395328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0805536"/>
        <c:crosses val="autoZero"/>
        <c:auto val="1"/>
        <c:lblAlgn val="ctr"/>
        <c:lblOffset val="100"/>
        <c:noMultiLvlLbl val="0"/>
      </c:catAx>
      <c:valAx>
        <c:axId val="440805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95328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How long have you owned your store?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l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2015 - How long have you owned your store?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l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How long have you owned your store?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l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Sheet1!$A$2:$A$10</c:f>
              <c:strCache>
                <c:ptCount val="9"/>
                <c:pt idx="0">
                  <c:v>State of the economy</c:v>
                </c:pt>
                <c:pt idx="1">
                  <c:v>Rent and rates</c:v>
                </c:pt>
                <c:pt idx="2">
                  <c:v>EU legislation</c:v>
                </c:pt>
                <c:pt idx="3">
                  <c:v>Internet retailing</c:v>
                </c:pt>
                <c:pt idx="4">
                  <c:v>Supermarkets</c:v>
                </c:pt>
                <c:pt idx="5">
                  <c:v>Consumer priorities</c:v>
                </c:pt>
                <c:pt idx="6">
                  <c:v>Negative press</c:v>
                </c:pt>
                <c:pt idx="7">
                  <c:v>BREXIT</c:v>
                </c:pt>
                <c:pt idx="8">
                  <c:v>Other</c:v>
                </c:pt>
              </c:strCache>
            </c:strRef>
          </c:cat>
          <c:val>
            <c:numRef>
              <c:f>Sheet1!$B$2:$B$10</c:f>
              <c:numCache>
                <c:formatCode>0%</c:formatCode>
                <c:ptCount val="9"/>
                <c:pt idx="0">
                  <c:v>0.1333</c:v>
                </c:pt>
                <c:pt idx="1">
                  <c:v>0.04</c:v>
                </c:pt>
                <c:pt idx="2">
                  <c:v>0.22670000000000001</c:v>
                </c:pt>
                <c:pt idx="3">
                  <c:v>0.36</c:v>
                </c:pt>
                <c:pt idx="4">
                  <c:v>0.17330000000000001</c:v>
                </c:pt>
                <c:pt idx="5">
                  <c:v>0.04</c:v>
                </c:pt>
                <c:pt idx="6">
                  <c:v>2.6700000000000002E-2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81C-404F-BE1F-27CC5CFCA79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Sheet1!$A$2:$A$10</c:f>
              <c:strCache>
                <c:ptCount val="9"/>
                <c:pt idx="0">
                  <c:v>State of the economy</c:v>
                </c:pt>
                <c:pt idx="1">
                  <c:v>Rent and rates</c:v>
                </c:pt>
                <c:pt idx="2">
                  <c:v>EU legislation</c:v>
                </c:pt>
                <c:pt idx="3">
                  <c:v>Internet retailing</c:v>
                </c:pt>
                <c:pt idx="4">
                  <c:v>Supermarkets</c:v>
                </c:pt>
                <c:pt idx="5">
                  <c:v>Consumer priorities</c:v>
                </c:pt>
                <c:pt idx="6">
                  <c:v>Negative press</c:v>
                </c:pt>
                <c:pt idx="7">
                  <c:v>BREXIT</c:v>
                </c:pt>
                <c:pt idx="8">
                  <c:v>Other</c:v>
                </c:pt>
              </c:strCache>
            </c:strRef>
          </c:cat>
          <c:val>
            <c:numRef>
              <c:f>Sheet1!$C$2:$C$10</c:f>
              <c:numCache>
                <c:formatCode>0%</c:formatCode>
                <c:ptCount val="9"/>
                <c:pt idx="0">
                  <c:v>0.08</c:v>
                </c:pt>
                <c:pt idx="1">
                  <c:v>0.17</c:v>
                </c:pt>
                <c:pt idx="2">
                  <c:v>0.09</c:v>
                </c:pt>
                <c:pt idx="3">
                  <c:v>0.38</c:v>
                </c:pt>
                <c:pt idx="4">
                  <c:v>0.2</c:v>
                </c:pt>
                <c:pt idx="5">
                  <c:v>0.02</c:v>
                </c:pt>
                <c:pt idx="6">
                  <c:v>0.02</c:v>
                </c:pt>
                <c:pt idx="7">
                  <c:v>0</c:v>
                </c:pt>
                <c:pt idx="8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81C-404F-BE1F-27CC5CFCA79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Sheet1!$A$2:$A$10</c:f>
              <c:strCache>
                <c:ptCount val="9"/>
                <c:pt idx="0">
                  <c:v>State of the economy</c:v>
                </c:pt>
                <c:pt idx="1">
                  <c:v>Rent and rates</c:v>
                </c:pt>
                <c:pt idx="2">
                  <c:v>EU legislation</c:v>
                </c:pt>
                <c:pt idx="3">
                  <c:v>Internet retailing</c:v>
                </c:pt>
                <c:pt idx="4">
                  <c:v>Supermarkets</c:v>
                </c:pt>
                <c:pt idx="5">
                  <c:v>Consumer priorities</c:v>
                </c:pt>
                <c:pt idx="6">
                  <c:v>Negative press</c:v>
                </c:pt>
                <c:pt idx="7">
                  <c:v>BREXIT</c:v>
                </c:pt>
                <c:pt idx="8">
                  <c:v>Other</c:v>
                </c:pt>
              </c:strCache>
            </c:strRef>
          </c:cat>
          <c:val>
            <c:numRef>
              <c:f>Sheet1!$D$2:$D$10</c:f>
              <c:numCache>
                <c:formatCode>0%</c:formatCode>
                <c:ptCount val="9"/>
                <c:pt idx="0">
                  <c:v>0.04</c:v>
                </c:pt>
                <c:pt idx="1">
                  <c:v>0.2</c:v>
                </c:pt>
                <c:pt idx="2">
                  <c:v>0.05</c:v>
                </c:pt>
                <c:pt idx="3">
                  <c:v>0.31</c:v>
                </c:pt>
                <c:pt idx="4">
                  <c:v>0.18</c:v>
                </c:pt>
                <c:pt idx="5">
                  <c:v>0</c:v>
                </c:pt>
                <c:pt idx="6">
                  <c:v>0.02</c:v>
                </c:pt>
                <c:pt idx="7">
                  <c:v>0.14000000000000001</c:v>
                </c:pt>
                <c:pt idx="8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81C-404F-BE1F-27CC5CFCA795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Sheet1!$A$2:$A$10</c:f>
              <c:strCache>
                <c:ptCount val="9"/>
                <c:pt idx="0">
                  <c:v>State of the economy</c:v>
                </c:pt>
                <c:pt idx="1">
                  <c:v>Rent and rates</c:v>
                </c:pt>
                <c:pt idx="2">
                  <c:v>EU legislation</c:v>
                </c:pt>
                <c:pt idx="3">
                  <c:v>Internet retailing</c:v>
                </c:pt>
                <c:pt idx="4">
                  <c:v>Supermarkets</c:v>
                </c:pt>
                <c:pt idx="5">
                  <c:v>Consumer priorities</c:v>
                </c:pt>
                <c:pt idx="6">
                  <c:v>Negative press</c:v>
                </c:pt>
                <c:pt idx="7">
                  <c:v>BREXIT</c:v>
                </c:pt>
                <c:pt idx="8">
                  <c:v>Other</c:v>
                </c:pt>
              </c:strCache>
            </c:strRef>
          </c:cat>
          <c:val>
            <c:numRef>
              <c:f>Sheet1!$E$2:$E$10</c:f>
              <c:numCache>
                <c:formatCode>0%</c:formatCode>
                <c:ptCount val="9"/>
                <c:pt idx="0">
                  <c:v>0.16</c:v>
                </c:pt>
                <c:pt idx="1">
                  <c:v>0.13</c:v>
                </c:pt>
                <c:pt idx="2">
                  <c:v>0.04</c:v>
                </c:pt>
                <c:pt idx="3">
                  <c:v>0.31</c:v>
                </c:pt>
                <c:pt idx="4">
                  <c:v>0.2</c:v>
                </c:pt>
                <c:pt idx="5">
                  <c:v>0</c:v>
                </c:pt>
                <c:pt idx="6">
                  <c:v>0.02</c:v>
                </c:pt>
                <c:pt idx="7">
                  <c:v>0.13</c:v>
                </c:pt>
                <c:pt idx="8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81C-404F-BE1F-27CC5CFCA795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Sheet1!$A$2:$A$10</c:f>
              <c:strCache>
                <c:ptCount val="9"/>
                <c:pt idx="0">
                  <c:v>State of the economy</c:v>
                </c:pt>
                <c:pt idx="1">
                  <c:v>Rent and rates</c:v>
                </c:pt>
                <c:pt idx="2">
                  <c:v>EU legislation</c:v>
                </c:pt>
                <c:pt idx="3">
                  <c:v>Internet retailing</c:v>
                </c:pt>
                <c:pt idx="4">
                  <c:v>Supermarkets</c:v>
                </c:pt>
                <c:pt idx="5">
                  <c:v>Consumer priorities</c:v>
                </c:pt>
                <c:pt idx="6">
                  <c:v>Negative press</c:v>
                </c:pt>
                <c:pt idx="7">
                  <c:v>BREXIT</c:v>
                </c:pt>
                <c:pt idx="8">
                  <c:v>Other</c:v>
                </c:pt>
              </c:strCache>
            </c:strRef>
          </c:cat>
          <c:val>
            <c:numRef>
              <c:f>Sheet1!$F$2:$F$10</c:f>
              <c:numCache>
                <c:formatCode>0%</c:formatCode>
                <c:ptCount val="9"/>
                <c:pt idx="0">
                  <c:v>0.04</c:v>
                </c:pt>
                <c:pt idx="1">
                  <c:v>0.18</c:v>
                </c:pt>
                <c:pt idx="2">
                  <c:v>0.05</c:v>
                </c:pt>
                <c:pt idx="3">
                  <c:v>0.25</c:v>
                </c:pt>
                <c:pt idx="4">
                  <c:v>0.16</c:v>
                </c:pt>
                <c:pt idx="5">
                  <c:v>0.04</c:v>
                </c:pt>
                <c:pt idx="6">
                  <c:v>0.02</c:v>
                </c:pt>
                <c:pt idx="7">
                  <c:v>0.25</c:v>
                </c:pt>
                <c:pt idx="8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81C-404F-BE1F-27CC5CFCA7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40807104"/>
        <c:axId val="440807496"/>
      </c:barChart>
      <c:catAx>
        <c:axId val="4408071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0807496"/>
        <c:crosses val="autoZero"/>
        <c:auto val="1"/>
        <c:lblAlgn val="ctr"/>
        <c:lblOffset val="100"/>
        <c:noMultiLvlLbl val="0"/>
      </c:catAx>
      <c:valAx>
        <c:axId val="4408074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0807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How long have you owned your store?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l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2019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025-4258-B461-2690E3CC31DD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025-4258-B461-2690E3CC31DD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025-4258-B461-2690E3CC31DD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025-4258-B461-2690E3CC31DD}"/>
              </c:ext>
            </c:extLst>
          </c:dPt>
          <c:dPt>
            <c:idx val="4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025-4258-B461-2690E3CC31DD}"/>
              </c:ext>
            </c:extLst>
          </c:dPt>
          <c:dPt>
            <c:idx val="5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6025-4258-B461-2690E3CC31DD}"/>
              </c:ext>
            </c:extLst>
          </c:dPt>
          <c:dLbls>
            <c:dLbl>
              <c:idx val="0"/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2CF853A4-F1B3-4D01-834B-708CD5A2E683}" type="CATEGORYNAME">
                      <a:rPr lang="en-US"/>
                      <a:pPr>
                        <a:defRPr b="1">
                          <a:solidFill>
                            <a:schemeClr val="bg1"/>
                          </a:solidFill>
                        </a:defRPr>
                      </a:pPr>
                      <a:t>[CATEGORY NAME]</a:t>
                    </a:fld>
                    <a:r>
                      <a:rPr lang="en-US" baseline="0" dirty="0"/>
                      <a:t>
</a:t>
                    </a:r>
                    <a:fld id="{62F67A91-DC09-4D29-BB87-B8249D9A06C0}" type="VALUE">
                      <a:rPr lang="en-US" baseline="0" smtClean="0"/>
                      <a:pPr>
                        <a:defRPr b="1">
                          <a:solidFill>
                            <a:schemeClr val="bg1"/>
                          </a:solidFill>
                        </a:defRPr>
                      </a:pPr>
                      <a:t>[VALUE]</a:t>
                    </a:fld>
                    <a:endParaRPr lang="en-US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6025-4258-B461-2690E3CC31DD}"/>
                </c:ext>
              </c:extLst>
            </c:dLbl>
            <c:dLbl>
              <c:idx val="1"/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EFC035D0-4B0E-411A-9BA0-E9102BDED869}" type="CATEGORYNAME">
                      <a:rPr lang="en-US"/>
                      <a:pPr>
                        <a:defRPr b="1">
                          <a:solidFill>
                            <a:schemeClr val="bg1"/>
                          </a:solidFill>
                        </a:defRPr>
                      </a:pPr>
                      <a:t>[CATEGORY NAME]</a:t>
                    </a:fld>
                    <a:r>
                      <a:rPr lang="en-US" baseline="0" dirty="0"/>
                      <a:t>
</a:t>
                    </a:r>
                    <a:fld id="{5EB18AC0-AD92-47C1-8980-6774F6950189}" type="VALUE">
                      <a:rPr lang="en-US" baseline="0" smtClean="0"/>
                      <a:pPr>
                        <a:defRPr b="1">
                          <a:solidFill>
                            <a:schemeClr val="bg1"/>
                          </a:solidFill>
                        </a:defRPr>
                      </a:pPr>
                      <a:t>[VALUE]</a:t>
                    </a:fld>
                    <a:endParaRPr lang="en-US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6025-4258-B461-2690E3CC31DD}"/>
                </c:ext>
              </c:extLst>
            </c:dLbl>
            <c:dLbl>
              <c:idx val="2"/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B6EE87B1-2A72-4AC4-80DB-78167DD604BD}" type="CATEGORYNAME">
                      <a:rPr lang="en-US"/>
                      <a:pPr>
                        <a:defRPr b="1">
                          <a:solidFill>
                            <a:schemeClr val="bg1"/>
                          </a:solidFill>
                        </a:defRPr>
                      </a:pPr>
                      <a:t>[CATEGORY NAME]</a:t>
                    </a:fld>
                    <a:r>
                      <a:rPr lang="en-US" baseline="0" dirty="0"/>
                      <a:t>
</a:t>
                    </a:r>
                    <a:fld id="{A5568F48-78B6-48BD-9F00-E4EB297FC44E}" type="VALUE">
                      <a:rPr lang="en-US" baseline="0" smtClean="0"/>
                      <a:pPr>
                        <a:defRPr b="1">
                          <a:solidFill>
                            <a:schemeClr val="bg1"/>
                          </a:solidFill>
                        </a:defRPr>
                      </a:pPr>
                      <a:t>[VALUE]</a:t>
                    </a:fld>
                    <a:endParaRPr lang="en-US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6025-4258-B461-2690E3CC31DD}"/>
                </c:ext>
              </c:extLst>
            </c:dLbl>
            <c:dLbl>
              <c:idx val="3"/>
              <c:layout>
                <c:manualLayout>
                  <c:x val="7.2955264783078587E-3"/>
                  <c:y val="4.912309416844958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E90DBC7-8AF5-4682-9ABC-04C098C4DD9D}" type="CATEGORYNAME">
                      <a:rPr lang="en-GB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rPr>
                      <a:pPr>
                        <a:defRPr b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defRPr>
                      </a:pPr>
                      <a:t>[CATEGORY NAME]</a:t>
                    </a:fld>
                    <a:r>
                      <a:rPr lang="en-GB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rPr>
                      <a:t>
</a:t>
                    </a:r>
                    <a:fld id="{A8ED2BFE-E3F5-4190-9ACD-5E86F14EB535}" type="VALUE">
                      <a:rPr lang="en-GB" baseline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rPr>
                      <a:pPr>
                        <a:defRPr b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defRPr>
                      </a:pPr>
                      <a:t>[VALUE]</a:t>
                    </a:fld>
                    <a:endParaRPr lang="en-GB" baseline="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endParaRPr>
                  </a:p>
                </c:rich>
              </c:tx>
              <c:spPr>
                <a:noFill/>
                <a:ln>
                  <a:solidFill>
                    <a:prstClr val="black">
                      <a:lumMod val="25000"/>
                      <a:lumOff val="75000"/>
                    </a:prst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2601069167824606"/>
                      <c:h val="0.2802939523209858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6025-4258-B461-2690E3CC31DD}"/>
                </c:ext>
              </c:extLst>
            </c:dLbl>
            <c:dLbl>
              <c:idx val="4"/>
              <c:layout>
                <c:manualLayout>
                  <c:x val="2.9007642427049559E-2"/>
                  <c:y val="9.5114556871015669E-3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FA9A7C46-1800-4995-848F-CB736A651979}" type="CATEGORYNAME">
                      <a:rPr lang="en-GB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rPr>
                      <a:pPr>
                        <a:defRPr b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defRPr>
                      </a:pPr>
                      <a:t>[CATEGORY NAME]</a:t>
                    </a:fld>
                    <a:r>
                      <a:rPr lang="en-GB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rPr>
                      <a:t>
</a:t>
                    </a:r>
                    <a:fld id="{52F3E23D-D6C7-4DE4-9380-04DD19FAD91B}" type="VALUE">
                      <a:rPr lang="en-GB" baseline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rPr>
                      <a:pPr>
                        <a:defRPr b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defRPr>
                      </a:pPr>
                      <a:t>[VALUE]</a:t>
                    </a:fld>
                    <a:endParaRPr lang="en-GB" baseline="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endParaRPr>
                  </a:p>
                </c:rich>
              </c:tx>
              <c:spPr>
                <a:noFill/>
                <a:ln>
                  <a:solidFill>
                    <a:prstClr val="black">
                      <a:lumMod val="25000"/>
                      <a:lumOff val="75000"/>
                    </a:prst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6025-4258-B461-2690E3CC31DD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025-4258-B461-2690E3CC31DD}"/>
                </c:ext>
              </c:extLst>
            </c:dLbl>
            <c:spPr>
              <a:solidFill>
                <a:prstClr val="white"/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Sheet1!$A$2:$A$7</c:f>
              <c:strCache>
                <c:ptCount val="6"/>
                <c:pt idx="0">
                  <c:v>Upturn in economy</c:v>
                </c:pt>
                <c:pt idx="1">
                  <c:v>E-Commerce</c:v>
                </c:pt>
                <c:pt idx="2">
                  <c:v>Changing shopping habits</c:v>
                </c:pt>
                <c:pt idx="3">
                  <c:v>Specialisation of products offer</c:v>
                </c:pt>
                <c:pt idx="4">
                  <c:v>Britain leaving the EU</c:v>
                </c:pt>
                <c:pt idx="5">
                  <c:v>Other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0.14000000000000001</c:v>
                </c:pt>
                <c:pt idx="1">
                  <c:v>0.16</c:v>
                </c:pt>
                <c:pt idx="2">
                  <c:v>0.53</c:v>
                </c:pt>
                <c:pt idx="3">
                  <c:v>0.16</c:v>
                </c:pt>
                <c:pt idx="4">
                  <c:v>0.04</c:v>
                </c:pt>
                <c:pt idx="5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6025-4258-B461-2690E3CC31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2015 - How long have you owned your store?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l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b="1" dirty="0"/>
              <a:t>2018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Sheet1!$B$2</c:f>
              <c:strCache>
                <c:ptCount val="1"/>
                <c:pt idx="0">
                  <c:v>2018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CEE-4AE9-8725-39BAAE44C731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CEE-4AE9-8725-39BAAE44C731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CEE-4AE9-8725-39BAAE44C731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CEE-4AE9-8725-39BAAE44C731}"/>
              </c:ext>
            </c:extLst>
          </c:dPt>
          <c:dPt>
            <c:idx val="4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5CEE-4AE9-8725-39BAAE44C731}"/>
              </c:ext>
            </c:extLst>
          </c:dPt>
          <c:dPt>
            <c:idx val="5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5CEE-4AE9-8725-39BAAE44C731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1-5CEE-4AE9-8725-39BAAE44C731}"/>
                </c:ext>
              </c:extLst>
            </c:dLbl>
            <c:dLbl>
              <c:idx val="1"/>
              <c:layout>
                <c:manualLayout>
                  <c:x val="-0.17407950347697568"/>
                  <c:y val="9.668923635424096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3-5CEE-4AE9-8725-39BAAE44C731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5-5CEE-4AE9-8725-39BAAE44C731}"/>
                </c:ext>
              </c:extLst>
            </c:dLbl>
            <c:dLbl>
              <c:idx val="3"/>
              <c:layout>
                <c:manualLayout>
                  <c:x val="-5.1407803385444185E-2"/>
                  <c:y val="7.3763742377709524E-2"/>
                </c:manualLayout>
              </c:layout>
              <c:spPr>
                <a:noFill/>
                <a:ln>
                  <a:solidFill>
                    <a:prstClr val="black">
                      <a:lumMod val="25000"/>
                      <a:lumOff val="75000"/>
                    </a:prst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7-5CEE-4AE9-8725-39BAAE44C731}"/>
                </c:ext>
              </c:extLst>
            </c:dLbl>
            <c:dLbl>
              <c:idx val="4"/>
              <c:layout>
                <c:manualLayout>
                  <c:x val="-5.8893475050443192E-2"/>
                  <c:y val="2.6712620244108705E-2"/>
                </c:manualLayout>
              </c:layout>
              <c:spPr>
                <a:noFill/>
                <a:ln>
                  <a:solidFill>
                    <a:prstClr val="black">
                      <a:lumMod val="25000"/>
                      <a:lumOff val="75000"/>
                    </a:prst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9-5CEE-4AE9-8725-39BAAE44C731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B-5CEE-4AE9-8725-39BAAE44C731}"/>
                </c:ext>
              </c:extLst>
            </c:dLbl>
            <c:spPr>
              <a:solidFill>
                <a:prstClr val="white"/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Sheet1!$A$3:$A$8</c:f>
              <c:strCache>
                <c:ptCount val="6"/>
                <c:pt idx="0">
                  <c:v>Upturn in economy</c:v>
                </c:pt>
                <c:pt idx="1">
                  <c:v>E-Commerce</c:v>
                </c:pt>
                <c:pt idx="2">
                  <c:v>Changing shopping habits</c:v>
                </c:pt>
                <c:pt idx="3">
                  <c:v>Specialisation of products offer</c:v>
                </c:pt>
                <c:pt idx="4">
                  <c:v>Britain leaving the EU</c:v>
                </c:pt>
                <c:pt idx="5">
                  <c:v>Other</c:v>
                </c:pt>
              </c:strCache>
            </c:strRef>
          </c:cat>
          <c:val>
            <c:numRef>
              <c:f>Sheet1!$B$3:$B$8</c:f>
              <c:numCache>
                <c:formatCode>0%</c:formatCode>
                <c:ptCount val="6"/>
                <c:pt idx="0">
                  <c:v>0.13</c:v>
                </c:pt>
                <c:pt idx="1">
                  <c:v>0.09</c:v>
                </c:pt>
                <c:pt idx="2">
                  <c:v>0.56000000000000005</c:v>
                </c:pt>
                <c:pt idx="3">
                  <c:v>0.15</c:v>
                </c:pt>
                <c:pt idx="4">
                  <c:v>0.05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5CEE-4AE9-8725-39BAAE44C7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How long have you owned your store?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l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2019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2018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BE2-4937-A61E-C9FE0D55BC80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BE2-4937-A61E-C9FE0D55BC80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BE2-4937-A61E-C9FE0D55BC80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BE2-4937-A61E-C9FE0D55BC80}"/>
              </c:ext>
            </c:extLst>
          </c:dPt>
          <c:dPt>
            <c:idx val="4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ABE2-4937-A61E-C9FE0D55BC80}"/>
              </c:ext>
            </c:extLst>
          </c:dPt>
          <c:dPt>
            <c:idx val="5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ABE2-4937-A61E-C9FE0D55BC80}"/>
              </c:ext>
            </c:extLst>
          </c:dPt>
          <c:dLbls>
            <c:dLbl>
              <c:idx val="0"/>
              <c:layout>
                <c:manualLayout>
                  <c:x val="-0.12745098039215699"/>
                  <c:y val="6.571551201997449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1-ABE2-4937-A61E-C9FE0D55BC80}"/>
                </c:ext>
              </c:extLst>
            </c:dLbl>
            <c:dLbl>
              <c:idx val="1"/>
              <c:layout>
                <c:manualLayout>
                  <c:x val="0.120098039215686"/>
                  <c:y val="-9.338520129154259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3-ABE2-4937-A61E-C9FE0D55BC80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Sheet1!$A$2:$A$7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0.33</c:v>
                </c:pt>
                <c:pt idx="1">
                  <c:v>0.67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ABE2-4937-A61E-C9FE0D55BC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2015 - How long have you owned your store?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l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b="1" dirty="0"/>
              <a:t>2018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Sheet1!$B$2</c:f>
              <c:strCache>
                <c:ptCount val="1"/>
                <c:pt idx="0">
                  <c:v>2017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00C-4D97-AC79-1A303ED3115E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00C-4D97-AC79-1A303ED3115E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00C-4D97-AC79-1A303ED3115E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00C-4D97-AC79-1A303ED3115E}"/>
              </c:ext>
            </c:extLst>
          </c:dPt>
          <c:dPt>
            <c:idx val="4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400C-4D97-AC79-1A303ED3115E}"/>
              </c:ext>
            </c:extLst>
          </c:dPt>
          <c:dPt>
            <c:idx val="5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400C-4D97-AC79-1A303ED3115E}"/>
              </c:ext>
            </c:extLst>
          </c:dPt>
          <c:dLbls>
            <c:dLbl>
              <c:idx val="0"/>
              <c:layout>
                <c:manualLayout>
                  <c:x val="-0.15758696510732201"/>
                  <c:y val="3.791468679808979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1-400C-4D97-AC79-1A303ED3115E}"/>
                </c:ext>
              </c:extLst>
            </c:dLbl>
            <c:dLbl>
              <c:idx val="1"/>
              <c:layout>
                <c:manualLayout>
                  <c:x val="0.14527548345831301"/>
                  <c:y val="-7.238258388726230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3-400C-4D97-AC79-1A303ED3115E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Sheet1!$A$3:$A$8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Sheet1!$B$3:$B$8</c:f>
              <c:numCache>
                <c:formatCode>0%</c:formatCode>
                <c:ptCount val="6"/>
                <c:pt idx="0">
                  <c:v>0.33</c:v>
                </c:pt>
                <c:pt idx="1">
                  <c:v>0.67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400C-4D97-AC79-1A303ED311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How long have you owned your store?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l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2015 - How long have you owned your store?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l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2019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2019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6A5-44B5-B481-8ED35055728A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6A5-44B5-B481-8ED35055728A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6A5-44B5-B481-8ED35055728A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6A5-44B5-B481-8ED35055728A}"/>
              </c:ext>
            </c:extLst>
          </c:dPt>
          <c:dPt>
            <c:idx val="4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06A5-44B5-B481-8ED35055728A}"/>
              </c:ext>
            </c:extLst>
          </c:dPt>
          <c:dPt>
            <c:idx val="5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06A5-44B5-B481-8ED35055728A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ln>
                        <a:noFill/>
                      </a:ln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1-06A5-44B5-B481-8ED35055728A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ln>
                        <a:noFill/>
                      </a:ln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2177686428902269"/>
                      <c:h val="0.1473756824826900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06A5-44B5-B481-8ED35055728A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5-06A5-44B5-B481-8ED35055728A}"/>
                </c:ext>
              </c:extLst>
            </c:dLbl>
            <c:dLbl>
              <c:idx val="3"/>
              <c:spPr>
                <a:noFill/>
                <a:ln>
                  <a:solidFill>
                    <a:prstClr val="black">
                      <a:lumMod val="25000"/>
                      <a:lumOff val="75000"/>
                    </a:prst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ln>
                        <a:noFill/>
                      </a:ln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7-06A5-44B5-B481-8ED35055728A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1916666666666667"/>
                      <c:h val="0.1197059932111219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06A5-44B5-B481-8ED35055728A}"/>
                </c:ext>
              </c:extLst>
            </c:dLbl>
            <c:spPr>
              <a:noFill/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ln>
                      <a:noFill/>
                    </a:ln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Sheet1!$A$2:$A$7</c:f>
              <c:strCache>
                <c:ptCount val="5"/>
                <c:pt idx="0">
                  <c:v>0-10%</c:v>
                </c:pt>
                <c:pt idx="1">
                  <c:v>11-20%</c:v>
                </c:pt>
                <c:pt idx="2">
                  <c:v>21-30%</c:v>
                </c:pt>
                <c:pt idx="3">
                  <c:v>31-40%</c:v>
                </c:pt>
                <c:pt idx="4">
                  <c:v>40+%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0.8</c:v>
                </c:pt>
                <c:pt idx="1">
                  <c:v>0.15</c:v>
                </c:pt>
                <c:pt idx="2">
                  <c:v>0</c:v>
                </c:pt>
                <c:pt idx="3">
                  <c:v>0.05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06A5-44B5-B481-8ED3505572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2015 - How long have you owned your store?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l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GB" b="1" dirty="0">
                <a:solidFill>
                  <a:schemeClr val="tx1"/>
                </a:solidFill>
              </a:rPr>
              <a:t>2018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Sheet1!$B$2</c:f>
              <c:strCache>
                <c:ptCount val="1"/>
                <c:pt idx="0">
                  <c:v>2018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C72-4667-B021-7AD1D3CC0370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C72-4667-B021-7AD1D3CC0370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C72-4667-B021-7AD1D3CC0370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C72-4667-B021-7AD1D3CC0370}"/>
              </c:ext>
            </c:extLst>
          </c:dPt>
          <c:dPt>
            <c:idx val="4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CC72-4667-B021-7AD1D3CC0370}"/>
              </c:ext>
            </c:extLst>
          </c:dPt>
          <c:dPt>
            <c:idx val="5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CC72-4667-B021-7AD1D3CC0370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C72-4667-B021-7AD1D3CC0370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C72-4667-B021-7AD1D3CC0370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CC72-4667-B021-7AD1D3CC0370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C72-4667-B021-7AD1D3CC0370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CC72-4667-B021-7AD1D3CC037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Sheet1!$A$3:$A$8</c:f>
              <c:strCache>
                <c:ptCount val="5"/>
                <c:pt idx="0">
                  <c:v>0-10%</c:v>
                </c:pt>
                <c:pt idx="1">
                  <c:v>11-20%</c:v>
                </c:pt>
                <c:pt idx="2">
                  <c:v>21-30%</c:v>
                </c:pt>
                <c:pt idx="3">
                  <c:v>31-40%</c:v>
                </c:pt>
                <c:pt idx="4">
                  <c:v>40+%</c:v>
                </c:pt>
              </c:strCache>
            </c:strRef>
          </c:cat>
          <c:val>
            <c:numRef>
              <c:f>Sheet1!$B$3:$B$8</c:f>
              <c:numCache>
                <c:formatCode>0%</c:formatCode>
                <c:ptCount val="6"/>
                <c:pt idx="0">
                  <c:v>0.8</c:v>
                </c:pt>
                <c:pt idx="1">
                  <c:v>0</c:v>
                </c:pt>
                <c:pt idx="2">
                  <c:v>0.13</c:v>
                </c:pt>
                <c:pt idx="3">
                  <c:v>0</c:v>
                </c:pt>
                <c:pt idx="4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CC72-4667-B021-7AD1D3CC03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Sheet1!$A$2:$A$10</c:f>
              <c:strCache>
                <c:ptCount val="9"/>
                <c:pt idx="0">
                  <c:v>Press advertising</c:v>
                </c:pt>
                <c:pt idx="1">
                  <c:v>Radio advertising</c:v>
                </c:pt>
                <c:pt idx="2">
                  <c:v>PR</c:v>
                </c:pt>
                <c:pt idx="3">
                  <c:v>Social media</c:v>
                </c:pt>
                <c:pt idx="4">
                  <c:v>Printed newsletter</c:v>
                </c:pt>
                <c:pt idx="5">
                  <c:v>E-newsletter</c:v>
                </c:pt>
                <c:pt idx="6">
                  <c:v>Store website</c:v>
                </c:pt>
                <c:pt idx="7">
                  <c:v>Local events</c:v>
                </c:pt>
                <c:pt idx="8">
                  <c:v>In store events </c:v>
                </c:pt>
              </c:strCache>
            </c:strRef>
          </c:cat>
          <c:val>
            <c:numRef>
              <c:f>Sheet1!$B$2:$B$10</c:f>
              <c:numCache>
                <c:formatCode>0%</c:formatCode>
                <c:ptCount val="9"/>
                <c:pt idx="0">
                  <c:v>0.11</c:v>
                </c:pt>
                <c:pt idx="1">
                  <c:v>0.02</c:v>
                </c:pt>
                <c:pt idx="2">
                  <c:v>0.13</c:v>
                </c:pt>
                <c:pt idx="3">
                  <c:v>0.9</c:v>
                </c:pt>
                <c:pt idx="4">
                  <c:v>0.06</c:v>
                </c:pt>
                <c:pt idx="5">
                  <c:v>0.3</c:v>
                </c:pt>
                <c:pt idx="6">
                  <c:v>0.54</c:v>
                </c:pt>
                <c:pt idx="7">
                  <c:v>0.41</c:v>
                </c:pt>
                <c:pt idx="8">
                  <c:v>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7A6-43EE-B035-7DA70A9D143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Sheet1!$A$2:$A$10</c:f>
              <c:strCache>
                <c:ptCount val="9"/>
                <c:pt idx="0">
                  <c:v>Press advertising</c:v>
                </c:pt>
                <c:pt idx="1">
                  <c:v>Radio advertising</c:v>
                </c:pt>
                <c:pt idx="2">
                  <c:v>PR</c:v>
                </c:pt>
                <c:pt idx="3">
                  <c:v>Social media</c:v>
                </c:pt>
                <c:pt idx="4">
                  <c:v>Printed newsletter</c:v>
                </c:pt>
                <c:pt idx="5">
                  <c:v>E-newsletter</c:v>
                </c:pt>
                <c:pt idx="6">
                  <c:v>Store website</c:v>
                </c:pt>
                <c:pt idx="7">
                  <c:v>Local events</c:v>
                </c:pt>
                <c:pt idx="8">
                  <c:v>In store events </c:v>
                </c:pt>
              </c:strCache>
            </c:strRef>
          </c:cat>
          <c:val>
            <c:numRef>
              <c:f>Sheet1!$C$2:$C$10</c:f>
              <c:numCache>
                <c:formatCode>0%</c:formatCode>
                <c:ptCount val="9"/>
                <c:pt idx="0">
                  <c:v>0.13</c:v>
                </c:pt>
                <c:pt idx="1">
                  <c:v>0.04</c:v>
                </c:pt>
                <c:pt idx="2">
                  <c:v>7.0000000000000007E-2</c:v>
                </c:pt>
                <c:pt idx="3">
                  <c:v>0.82</c:v>
                </c:pt>
                <c:pt idx="4">
                  <c:v>0.16</c:v>
                </c:pt>
                <c:pt idx="5">
                  <c:v>0.36</c:v>
                </c:pt>
                <c:pt idx="6">
                  <c:v>0.46</c:v>
                </c:pt>
                <c:pt idx="7">
                  <c:v>0.52</c:v>
                </c:pt>
                <c:pt idx="8">
                  <c:v>0.59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7A6-43EE-B035-7DA70A9D143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Sheet1!$A$2:$A$10</c:f>
              <c:strCache>
                <c:ptCount val="9"/>
                <c:pt idx="0">
                  <c:v>Press advertising</c:v>
                </c:pt>
                <c:pt idx="1">
                  <c:v>Radio advertising</c:v>
                </c:pt>
                <c:pt idx="2">
                  <c:v>PR</c:v>
                </c:pt>
                <c:pt idx="3">
                  <c:v>Social media</c:v>
                </c:pt>
                <c:pt idx="4">
                  <c:v>Printed newsletter</c:v>
                </c:pt>
                <c:pt idx="5">
                  <c:v>E-newsletter</c:v>
                </c:pt>
                <c:pt idx="6">
                  <c:v>Store website</c:v>
                </c:pt>
                <c:pt idx="7">
                  <c:v>Local events</c:v>
                </c:pt>
                <c:pt idx="8">
                  <c:v>In store events </c:v>
                </c:pt>
              </c:strCache>
            </c:strRef>
          </c:cat>
          <c:val>
            <c:numRef>
              <c:f>Sheet1!$D$2:$D$10</c:f>
              <c:numCache>
                <c:formatCode>0%</c:formatCode>
                <c:ptCount val="9"/>
                <c:pt idx="0">
                  <c:v>0.23</c:v>
                </c:pt>
                <c:pt idx="1">
                  <c:v>0.02</c:v>
                </c:pt>
                <c:pt idx="2">
                  <c:v>0.08</c:v>
                </c:pt>
                <c:pt idx="3">
                  <c:v>0.81</c:v>
                </c:pt>
                <c:pt idx="4">
                  <c:v>0.06</c:v>
                </c:pt>
                <c:pt idx="5">
                  <c:v>0.25</c:v>
                </c:pt>
                <c:pt idx="6">
                  <c:v>0.6</c:v>
                </c:pt>
                <c:pt idx="7">
                  <c:v>0.46</c:v>
                </c:pt>
                <c:pt idx="8">
                  <c:v>0.57999999999999996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7A6-43EE-B035-7DA70A9D1437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Sheet1!$A$2:$A$10</c:f>
              <c:strCache>
                <c:ptCount val="9"/>
                <c:pt idx="0">
                  <c:v>Press advertising</c:v>
                </c:pt>
                <c:pt idx="1">
                  <c:v>Radio advertising</c:v>
                </c:pt>
                <c:pt idx="2">
                  <c:v>PR</c:v>
                </c:pt>
                <c:pt idx="3">
                  <c:v>Social media</c:v>
                </c:pt>
                <c:pt idx="4">
                  <c:v>Printed newsletter</c:v>
                </c:pt>
                <c:pt idx="5">
                  <c:v>E-newsletter</c:v>
                </c:pt>
                <c:pt idx="6">
                  <c:v>Store website</c:v>
                </c:pt>
                <c:pt idx="7">
                  <c:v>Local events</c:v>
                </c:pt>
                <c:pt idx="8">
                  <c:v>In store events </c:v>
                </c:pt>
              </c:strCache>
            </c:strRef>
          </c:cat>
          <c:val>
            <c:numRef>
              <c:f>Sheet1!$E$2:$E$10</c:f>
              <c:numCache>
                <c:formatCode>0%</c:formatCode>
                <c:ptCount val="9"/>
                <c:pt idx="0">
                  <c:v>0.27</c:v>
                </c:pt>
                <c:pt idx="1">
                  <c:v>0.05</c:v>
                </c:pt>
                <c:pt idx="2">
                  <c:v>0.12</c:v>
                </c:pt>
                <c:pt idx="3">
                  <c:v>0.76</c:v>
                </c:pt>
                <c:pt idx="4">
                  <c:v>0.19</c:v>
                </c:pt>
                <c:pt idx="5">
                  <c:v>0.25</c:v>
                </c:pt>
                <c:pt idx="6">
                  <c:v>0.47</c:v>
                </c:pt>
                <c:pt idx="7">
                  <c:v>0.41</c:v>
                </c:pt>
                <c:pt idx="8">
                  <c:v>0.63009999999999999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7A6-43EE-B035-7DA70A9D1437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Sheet1!$A$2:$A$10</c:f>
              <c:strCache>
                <c:ptCount val="9"/>
                <c:pt idx="0">
                  <c:v>Press advertising</c:v>
                </c:pt>
                <c:pt idx="1">
                  <c:v>Radio advertising</c:v>
                </c:pt>
                <c:pt idx="2">
                  <c:v>PR</c:v>
                </c:pt>
                <c:pt idx="3">
                  <c:v>Social media</c:v>
                </c:pt>
                <c:pt idx="4">
                  <c:v>Printed newsletter</c:v>
                </c:pt>
                <c:pt idx="5">
                  <c:v>E-newsletter</c:v>
                </c:pt>
                <c:pt idx="6">
                  <c:v>Store website</c:v>
                </c:pt>
                <c:pt idx="7">
                  <c:v>Local events</c:v>
                </c:pt>
                <c:pt idx="8">
                  <c:v>In store events </c:v>
                </c:pt>
              </c:strCache>
            </c:strRef>
          </c:cat>
          <c:val>
            <c:numRef>
              <c:f>Sheet1!$F$2:$F$10</c:f>
              <c:numCache>
                <c:formatCode>0%</c:formatCode>
                <c:ptCount val="9"/>
                <c:pt idx="0">
                  <c:v>0.27400000000000002</c:v>
                </c:pt>
                <c:pt idx="1">
                  <c:v>2.7400000000000001E-2</c:v>
                </c:pt>
                <c:pt idx="2">
                  <c:v>0.12330000000000001</c:v>
                </c:pt>
                <c:pt idx="3">
                  <c:v>0.67120000000000002</c:v>
                </c:pt>
                <c:pt idx="4">
                  <c:v>9.5899999999999999E-2</c:v>
                </c:pt>
                <c:pt idx="5">
                  <c:v>0.26029999999999998</c:v>
                </c:pt>
                <c:pt idx="6">
                  <c:v>0.41099999999999998</c:v>
                </c:pt>
                <c:pt idx="7">
                  <c:v>0.27400000000000002</c:v>
                </c:pt>
                <c:pt idx="8">
                  <c:v>0.73699999999999999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7A6-43EE-B035-7DA70A9D1437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Sheet1!$A$2:$A$10</c:f>
              <c:strCache>
                <c:ptCount val="9"/>
                <c:pt idx="0">
                  <c:v>Press advertising</c:v>
                </c:pt>
                <c:pt idx="1">
                  <c:v>Radio advertising</c:v>
                </c:pt>
                <c:pt idx="2">
                  <c:v>PR</c:v>
                </c:pt>
                <c:pt idx="3">
                  <c:v>Social media</c:v>
                </c:pt>
                <c:pt idx="4">
                  <c:v>Printed newsletter</c:v>
                </c:pt>
                <c:pt idx="5">
                  <c:v>E-newsletter</c:v>
                </c:pt>
                <c:pt idx="6">
                  <c:v>Store website</c:v>
                </c:pt>
                <c:pt idx="7">
                  <c:v>Local events</c:v>
                </c:pt>
                <c:pt idx="8">
                  <c:v>In store events </c:v>
                </c:pt>
              </c:strCache>
            </c:strRef>
          </c:cat>
          <c:val>
            <c:numRef>
              <c:f>Sheet1!$G$2:$G$10</c:f>
              <c:numCache>
                <c:formatCode>0%</c:formatCode>
                <c:ptCount val="9"/>
                <c:pt idx="0">
                  <c:v>0.26300000000000001</c:v>
                </c:pt>
                <c:pt idx="1">
                  <c:v>5.2999999999999999E-2</c:v>
                </c:pt>
                <c:pt idx="2">
                  <c:v>0.17100000000000001</c:v>
                </c:pt>
                <c:pt idx="3">
                  <c:v>0.64500000000000002</c:v>
                </c:pt>
                <c:pt idx="4">
                  <c:v>0.224</c:v>
                </c:pt>
                <c:pt idx="5">
                  <c:v>0.316</c:v>
                </c:pt>
                <c:pt idx="6">
                  <c:v>0.57899999999999996</c:v>
                </c:pt>
                <c:pt idx="7">
                  <c:v>0.48699999999999999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7A6-43EE-B035-7DA70A9D14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42263504"/>
        <c:axId val="443710368"/>
      </c:barChart>
      <c:catAx>
        <c:axId val="4422635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3710368"/>
        <c:crosses val="autoZero"/>
        <c:auto val="1"/>
        <c:lblAlgn val="ctr"/>
        <c:lblOffset val="100"/>
        <c:noMultiLvlLbl val="0"/>
      </c:catAx>
      <c:valAx>
        <c:axId val="4437103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2263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Facebook</c:v>
                </c:pt>
                <c:pt idx="1">
                  <c:v>Twitter</c:v>
                </c:pt>
                <c:pt idx="2">
                  <c:v>Instagram</c:v>
                </c:pt>
                <c:pt idx="3">
                  <c:v>None</c:v>
                </c:pt>
                <c:pt idx="4">
                  <c:v>Pinterest</c:v>
                </c:pt>
                <c:pt idx="5">
                  <c:v>LinkedIn</c:v>
                </c:pt>
                <c:pt idx="6">
                  <c:v>Google Plus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0.78</c:v>
                </c:pt>
                <c:pt idx="1">
                  <c:v>0.42</c:v>
                </c:pt>
                <c:pt idx="2">
                  <c:v>0.26</c:v>
                </c:pt>
                <c:pt idx="3">
                  <c:v>0.14000000000000001</c:v>
                </c:pt>
                <c:pt idx="4">
                  <c:v>0.11</c:v>
                </c:pt>
                <c:pt idx="5">
                  <c:v>0.08</c:v>
                </c:pt>
                <c:pt idx="6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3B3-4C05-B578-40144C71E58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3"/>
            </a:solidFill>
            <a:ln w="19050">
              <a:solidFill>
                <a:schemeClr val="lt1"/>
              </a:solidFill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Facebook</c:v>
                </c:pt>
                <c:pt idx="1">
                  <c:v>Twitter</c:v>
                </c:pt>
                <c:pt idx="2">
                  <c:v>Instagram</c:v>
                </c:pt>
                <c:pt idx="3">
                  <c:v>None</c:v>
                </c:pt>
                <c:pt idx="4">
                  <c:v>Pinterest</c:v>
                </c:pt>
                <c:pt idx="5">
                  <c:v>LinkedIn</c:v>
                </c:pt>
                <c:pt idx="6">
                  <c:v>Google Plus</c:v>
                </c:pt>
              </c:strCache>
            </c:strRef>
          </c:cat>
          <c:val>
            <c:numRef>
              <c:f>Sheet1!$C$2:$C$8</c:f>
              <c:numCache>
                <c:formatCode>0%</c:formatCode>
                <c:ptCount val="7"/>
                <c:pt idx="0">
                  <c:v>0.9</c:v>
                </c:pt>
                <c:pt idx="1">
                  <c:v>0.5</c:v>
                </c:pt>
                <c:pt idx="2">
                  <c:v>0.31</c:v>
                </c:pt>
                <c:pt idx="3">
                  <c:v>0.1</c:v>
                </c:pt>
                <c:pt idx="4">
                  <c:v>0.06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3B3-4C05-B578-40144C71E58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5"/>
            </a:solidFill>
            <a:ln w="19050">
              <a:solidFill>
                <a:schemeClr val="lt1"/>
              </a:solidFill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Facebook</c:v>
                </c:pt>
                <c:pt idx="1">
                  <c:v>Twitter</c:v>
                </c:pt>
                <c:pt idx="2">
                  <c:v>Instagram</c:v>
                </c:pt>
                <c:pt idx="3">
                  <c:v>None</c:v>
                </c:pt>
                <c:pt idx="4">
                  <c:v>Pinterest</c:v>
                </c:pt>
                <c:pt idx="5">
                  <c:v>LinkedIn</c:v>
                </c:pt>
                <c:pt idx="6">
                  <c:v>Google Plus</c:v>
                </c:pt>
              </c:strCache>
            </c:strRef>
          </c:cat>
          <c:val>
            <c:numRef>
              <c:f>Sheet1!$D$2:$D$8</c:f>
              <c:numCache>
                <c:formatCode>0%</c:formatCode>
                <c:ptCount val="7"/>
                <c:pt idx="0">
                  <c:v>0.93</c:v>
                </c:pt>
                <c:pt idx="1">
                  <c:v>0.54</c:v>
                </c:pt>
                <c:pt idx="2">
                  <c:v>0.47</c:v>
                </c:pt>
                <c:pt idx="3">
                  <c:v>0.04</c:v>
                </c:pt>
                <c:pt idx="4">
                  <c:v>0.05</c:v>
                </c:pt>
                <c:pt idx="5">
                  <c:v>0.11</c:v>
                </c:pt>
                <c:pt idx="6" formatCode="General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3B3-4C05-B578-40144C71E58A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 w="19050">
              <a:solidFill>
                <a:schemeClr val="lt1"/>
              </a:solidFill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Facebook</c:v>
                </c:pt>
                <c:pt idx="1">
                  <c:v>Twitter</c:v>
                </c:pt>
                <c:pt idx="2">
                  <c:v>Instagram</c:v>
                </c:pt>
                <c:pt idx="3">
                  <c:v>None</c:v>
                </c:pt>
                <c:pt idx="4">
                  <c:v>Pinterest</c:v>
                </c:pt>
                <c:pt idx="5">
                  <c:v>LinkedIn</c:v>
                </c:pt>
                <c:pt idx="6">
                  <c:v>Google Plus</c:v>
                </c:pt>
              </c:strCache>
            </c:strRef>
          </c:cat>
          <c:val>
            <c:numRef>
              <c:f>Sheet1!$E$2:$E$8</c:f>
              <c:numCache>
                <c:formatCode>0%</c:formatCode>
                <c:ptCount val="7"/>
                <c:pt idx="0">
                  <c:v>0.95</c:v>
                </c:pt>
                <c:pt idx="1">
                  <c:v>0.44</c:v>
                </c:pt>
                <c:pt idx="2">
                  <c:v>0.75</c:v>
                </c:pt>
                <c:pt idx="3">
                  <c:v>0.02</c:v>
                </c:pt>
                <c:pt idx="4">
                  <c:v>0.03</c:v>
                </c:pt>
                <c:pt idx="5">
                  <c:v>0.06</c:v>
                </c:pt>
                <c:pt idx="6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3B3-4C05-B578-40144C71E5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443711544"/>
        <c:axId val="443711152"/>
      </c:barChart>
      <c:valAx>
        <c:axId val="4437111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3711544"/>
        <c:crosses val="autoZero"/>
        <c:crossBetween val="between"/>
      </c:valAx>
      <c:catAx>
        <c:axId val="44371154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371115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How long have you owned your store?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l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If yes, which of the following services do you offer?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31CF-478D-86AA-6C4F731924DD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31CF-478D-86AA-6C4F731924DD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31CF-478D-86AA-6C4F731924DD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31CF-478D-86AA-6C4F731924DD}"/>
              </c:ext>
            </c:extLst>
          </c:dPt>
          <c:cat>
            <c:strRef>
              <c:f>Sheet1!$A$2:$A$5</c:f>
              <c:strCache>
                <c:ptCount val="4"/>
                <c:pt idx="0">
                  <c:v>Therapy rooms</c:v>
                </c:pt>
                <c:pt idx="1">
                  <c:v>Other - please specify</c:v>
                </c:pt>
                <c:pt idx="2">
                  <c:v>Beauty rooms or treatments</c:v>
                </c:pt>
                <c:pt idx="3">
                  <c:v>Yoga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0.37</c:v>
                </c:pt>
                <c:pt idx="1">
                  <c:v>0.16</c:v>
                </c:pt>
                <c:pt idx="2">
                  <c:v>0.11</c:v>
                </c:pt>
                <c:pt idx="3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1CF-478D-86AA-6C4F731924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443713504"/>
        <c:axId val="443713896"/>
      </c:barChart>
      <c:catAx>
        <c:axId val="4437135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3713896"/>
        <c:crosses val="autoZero"/>
        <c:auto val="1"/>
        <c:lblAlgn val="ctr"/>
        <c:lblOffset val="100"/>
        <c:noMultiLvlLbl val="0"/>
      </c:catAx>
      <c:valAx>
        <c:axId val="4437138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37135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2015 - How long have you owned your store?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l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Sheet1!$B$2</c:f>
              <c:strCache>
                <c:ptCount val="1"/>
                <c:pt idx="0">
                  <c:v>Do you offer any additional services?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F35-44E4-9CD7-A5CE01D48766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F35-44E4-9CD7-A5CE01D48766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F35-44E4-9CD7-A5CE01D48766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F35-44E4-9CD7-A5CE01D48766}"/>
              </c:ext>
            </c:extLst>
          </c:dPt>
          <c:dPt>
            <c:idx val="4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8F35-44E4-9CD7-A5CE01D48766}"/>
              </c:ext>
            </c:extLst>
          </c:dPt>
          <c:dPt>
            <c:idx val="5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8F35-44E4-9CD7-A5CE01D4876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Sheet1!$A$3:$A$8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Sheet1!$B$3:$B$8</c:f>
              <c:numCache>
                <c:formatCode>0%</c:formatCode>
                <c:ptCount val="6"/>
                <c:pt idx="0">
                  <c:v>0.69</c:v>
                </c:pt>
                <c:pt idx="1">
                  <c:v>0.31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8F35-44E4-9CD7-A5CE01D487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How long have you owned your store?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l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Health Food Store</c:v>
                </c:pt>
                <c:pt idx="1">
                  <c:v>Natural Food Store</c:v>
                </c:pt>
                <c:pt idx="2">
                  <c:v>Healthy Lifestyle Store</c:v>
                </c:pt>
                <c:pt idx="3">
                  <c:v>Natural Beauty Store</c:v>
                </c:pt>
                <c:pt idx="4">
                  <c:v>Organic Supermarket</c:v>
                </c:pt>
                <c:pt idx="5">
                  <c:v>Green Lifestyle Store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0.76300000000000001</c:v>
                </c:pt>
                <c:pt idx="1">
                  <c:v>0.161</c:v>
                </c:pt>
                <c:pt idx="2">
                  <c:v>0.23699999999999999</c:v>
                </c:pt>
                <c:pt idx="3">
                  <c:v>0.14000000000000001</c:v>
                </c:pt>
                <c:pt idx="4">
                  <c:v>3.2000000000000001E-2</c:v>
                </c:pt>
                <c:pt idx="5">
                  <c:v>3.2000000000000001E-2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7A-4713-9AAA-0DEF2267A22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Health Food Store</c:v>
                </c:pt>
                <c:pt idx="1">
                  <c:v>Natural Food Store</c:v>
                </c:pt>
                <c:pt idx="2">
                  <c:v>Healthy Lifestyle Store</c:v>
                </c:pt>
                <c:pt idx="3">
                  <c:v>Natural Beauty Store</c:v>
                </c:pt>
                <c:pt idx="4">
                  <c:v>Organic Supermarket</c:v>
                </c:pt>
                <c:pt idx="5">
                  <c:v>Green Lifestyle Store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6"/>
                <c:pt idx="0">
                  <c:v>0.59040000000000004</c:v>
                </c:pt>
                <c:pt idx="1">
                  <c:v>0.13250000000000001</c:v>
                </c:pt>
                <c:pt idx="2">
                  <c:v>0.21690000000000001</c:v>
                </c:pt>
                <c:pt idx="3">
                  <c:v>0</c:v>
                </c:pt>
                <c:pt idx="4">
                  <c:v>2.41E-2</c:v>
                </c:pt>
                <c:pt idx="5">
                  <c:v>1.2E-2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B7A-4713-9AAA-0DEF2267A22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Health Food Store</c:v>
                </c:pt>
                <c:pt idx="1">
                  <c:v>Natural Food Store</c:v>
                </c:pt>
                <c:pt idx="2">
                  <c:v>Healthy Lifestyle Store</c:v>
                </c:pt>
                <c:pt idx="3">
                  <c:v>Natural Beauty Store</c:v>
                </c:pt>
                <c:pt idx="4">
                  <c:v>Organic Supermarket</c:v>
                </c:pt>
                <c:pt idx="5">
                  <c:v>Green Lifestyle Store</c:v>
                </c:pt>
              </c:strCache>
            </c:strRef>
          </c:cat>
          <c:val>
            <c:numRef>
              <c:f>Sheet1!$D$2:$D$7</c:f>
              <c:numCache>
                <c:formatCode>0%</c:formatCode>
                <c:ptCount val="6"/>
                <c:pt idx="0">
                  <c:v>0.61109999999999998</c:v>
                </c:pt>
                <c:pt idx="1">
                  <c:v>0.1111</c:v>
                </c:pt>
                <c:pt idx="2">
                  <c:v>0.22220000000000001</c:v>
                </c:pt>
                <c:pt idx="3">
                  <c:v>0</c:v>
                </c:pt>
                <c:pt idx="4">
                  <c:v>1.11E-2</c:v>
                </c:pt>
                <c:pt idx="5">
                  <c:v>2.2200000000000001E-2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B7A-4713-9AAA-0DEF2267A22B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Health Food Store</c:v>
                </c:pt>
                <c:pt idx="1">
                  <c:v>Natural Food Store</c:v>
                </c:pt>
                <c:pt idx="2">
                  <c:v>Healthy Lifestyle Store</c:v>
                </c:pt>
                <c:pt idx="3">
                  <c:v>Natural Beauty Store</c:v>
                </c:pt>
                <c:pt idx="4">
                  <c:v>Organic Supermarket</c:v>
                </c:pt>
                <c:pt idx="5">
                  <c:v>Green Lifestyle Store</c:v>
                </c:pt>
              </c:strCache>
            </c:strRef>
          </c:cat>
          <c:val>
            <c:numRef>
              <c:f>Sheet1!$E$2:$E$7</c:f>
              <c:numCache>
                <c:formatCode>0%</c:formatCode>
                <c:ptCount val="6"/>
                <c:pt idx="0">
                  <c:v>0.67</c:v>
                </c:pt>
                <c:pt idx="1">
                  <c:v>0.09</c:v>
                </c:pt>
                <c:pt idx="2">
                  <c:v>0.15</c:v>
                </c:pt>
                <c:pt idx="3">
                  <c:v>0</c:v>
                </c:pt>
                <c:pt idx="4">
                  <c:v>0.03</c:v>
                </c:pt>
                <c:pt idx="5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B7A-4713-9AAA-0DEF2267A22B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Health Food Store</c:v>
                </c:pt>
                <c:pt idx="1">
                  <c:v>Natural Food Store</c:v>
                </c:pt>
                <c:pt idx="2">
                  <c:v>Healthy Lifestyle Store</c:v>
                </c:pt>
                <c:pt idx="3">
                  <c:v>Natural Beauty Store</c:v>
                </c:pt>
                <c:pt idx="4">
                  <c:v>Organic Supermarket</c:v>
                </c:pt>
                <c:pt idx="5">
                  <c:v>Green Lifestyle Store</c:v>
                </c:pt>
              </c:strCache>
            </c:strRef>
          </c:cat>
          <c:val>
            <c:numRef>
              <c:f>Sheet1!$F$2:$F$7</c:f>
              <c:numCache>
                <c:formatCode>0%</c:formatCode>
                <c:ptCount val="6"/>
                <c:pt idx="0">
                  <c:v>0.63</c:v>
                </c:pt>
                <c:pt idx="1">
                  <c:v>0.14000000000000001</c:v>
                </c:pt>
                <c:pt idx="2">
                  <c:v>0.14000000000000001</c:v>
                </c:pt>
                <c:pt idx="3">
                  <c:v>0.02</c:v>
                </c:pt>
                <c:pt idx="4">
                  <c:v>7.0000000000000007E-2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B7A-4713-9AAA-0DEF2267A22B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Health Food Store</c:v>
                </c:pt>
                <c:pt idx="1">
                  <c:v>Natural Food Store</c:v>
                </c:pt>
                <c:pt idx="2">
                  <c:v>Healthy Lifestyle Store</c:v>
                </c:pt>
                <c:pt idx="3">
                  <c:v>Natural Beauty Store</c:v>
                </c:pt>
                <c:pt idx="4">
                  <c:v>Organic Supermarket</c:v>
                </c:pt>
                <c:pt idx="5">
                  <c:v>Green Lifestyle Store</c:v>
                </c:pt>
              </c:strCache>
            </c:strRef>
          </c:cat>
          <c:val>
            <c:numRef>
              <c:f>Sheet1!$G$2:$G$7</c:f>
              <c:numCache>
                <c:formatCode>0%</c:formatCode>
                <c:ptCount val="6"/>
                <c:pt idx="0">
                  <c:v>0.66</c:v>
                </c:pt>
                <c:pt idx="1">
                  <c:v>0.09</c:v>
                </c:pt>
                <c:pt idx="2">
                  <c:v>0.14000000000000001</c:v>
                </c:pt>
                <c:pt idx="3">
                  <c:v>0.03</c:v>
                </c:pt>
                <c:pt idx="4">
                  <c:v>0.03</c:v>
                </c:pt>
                <c:pt idx="5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B7A-4713-9AAA-0DEF2267A2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02223104"/>
        <c:axId val="102216832"/>
      </c:barChart>
      <c:catAx>
        <c:axId val="1022231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2216832"/>
        <c:crosses val="autoZero"/>
        <c:auto val="1"/>
        <c:lblAlgn val="ctr"/>
        <c:lblOffset val="100"/>
        <c:noMultiLvlLbl val="0"/>
      </c:catAx>
      <c:valAx>
        <c:axId val="1022168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2223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2015 - How long have you owned your store?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l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Sheet1!$A$2:$A$9</c:f>
              <c:strCache>
                <c:ptCount val="8"/>
                <c:pt idx="0">
                  <c:v>Trade press (printed)</c:v>
                </c:pt>
                <c:pt idx="1">
                  <c:v>Suppliers</c:v>
                </c:pt>
                <c:pt idx="2">
                  <c:v>Trade Shows</c:v>
                </c:pt>
                <c:pt idx="3">
                  <c:v>Social media</c:v>
                </c:pt>
                <c:pt idx="4">
                  <c:v>Trade press (online)</c:v>
                </c:pt>
                <c:pt idx="5">
                  <c:v>National / consumer media</c:v>
                </c:pt>
                <c:pt idx="6">
                  <c:v>Trade Associations </c:v>
                </c:pt>
                <c:pt idx="7">
                  <c:v>Conferences</c:v>
                </c:pt>
              </c:strCache>
            </c:strRef>
          </c:cat>
          <c:val>
            <c:numRef>
              <c:f>Sheet1!$B$2:$B$9</c:f>
              <c:numCache>
                <c:formatCode>0%</c:formatCode>
                <c:ptCount val="8"/>
                <c:pt idx="0">
                  <c:v>0.62029999999999996</c:v>
                </c:pt>
                <c:pt idx="1">
                  <c:v>0.53159999999999996</c:v>
                </c:pt>
                <c:pt idx="2">
                  <c:v>0.39240000000000003</c:v>
                </c:pt>
                <c:pt idx="3">
                  <c:v>0.2278</c:v>
                </c:pt>
                <c:pt idx="4">
                  <c:v>0.2152</c:v>
                </c:pt>
                <c:pt idx="5">
                  <c:v>0.1772</c:v>
                </c:pt>
                <c:pt idx="6">
                  <c:v>0.1139</c:v>
                </c:pt>
                <c:pt idx="7">
                  <c:v>0.1013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889-440C-B7EB-C830258FC73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Sheet1!$A$2:$A$9</c:f>
              <c:strCache>
                <c:ptCount val="8"/>
                <c:pt idx="0">
                  <c:v>Trade press (printed)</c:v>
                </c:pt>
                <c:pt idx="1">
                  <c:v>Suppliers</c:v>
                </c:pt>
                <c:pt idx="2">
                  <c:v>Trade Shows</c:v>
                </c:pt>
                <c:pt idx="3">
                  <c:v>Social media</c:v>
                </c:pt>
                <c:pt idx="4">
                  <c:v>Trade press (online)</c:v>
                </c:pt>
                <c:pt idx="5">
                  <c:v>National / consumer media</c:v>
                </c:pt>
                <c:pt idx="6">
                  <c:v>Trade Associations </c:v>
                </c:pt>
                <c:pt idx="7">
                  <c:v>Conferences</c:v>
                </c:pt>
              </c:strCache>
            </c:strRef>
          </c:cat>
          <c:val>
            <c:numRef>
              <c:f>Sheet1!$C$2:$C$9</c:f>
              <c:numCache>
                <c:formatCode>0%</c:formatCode>
                <c:ptCount val="8"/>
                <c:pt idx="0">
                  <c:v>0.61</c:v>
                </c:pt>
                <c:pt idx="1">
                  <c:v>0.54</c:v>
                </c:pt>
                <c:pt idx="2">
                  <c:v>0.3</c:v>
                </c:pt>
                <c:pt idx="3">
                  <c:v>0.32</c:v>
                </c:pt>
                <c:pt idx="4">
                  <c:v>0.27</c:v>
                </c:pt>
                <c:pt idx="5">
                  <c:v>0.16</c:v>
                </c:pt>
                <c:pt idx="6">
                  <c:v>0.1</c:v>
                </c:pt>
                <c:pt idx="7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889-440C-B7EB-C830258FC73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Sheet1!$A$2:$A$9</c:f>
              <c:strCache>
                <c:ptCount val="8"/>
                <c:pt idx="0">
                  <c:v>Trade press (printed)</c:v>
                </c:pt>
                <c:pt idx="1">
                  <c:v>Suppliers</c:v>
                </c:pt>
                <c:pt idx="2">
                  <c:v>Trade Shows</c:v>
                </c:pt>
                <c:pt idx="3">
                  <c:v>Social media</c:v>
                </c:pt>
                <c:pt idx="4">
                  <c:v>Trade press (online)</c:v>
                </c:pt>
                <c:pt idx="5">
                  <c:v>National / consumer media</c:v>
                </c:pt>
                <c:pt idx="6">
                  <c:v>Trade Associations </c:v>
                </c:pt>
                <c:pt idx="7">
                  <c:v>Conferences</c:v>
                </c:pt>
              </c:strCache>
            </c:strRef>
          </c:cat>
          <c:val>
            <c:numRef>
              <c:f>Sheet1!$D$2:$D$9</c:f>
              <c:numCache>
                <c:formatCode>0%</c:formatCode>
                <c:ptCount val="8"/>
                <c:pt idx="0">
                  <c:v>0.61</c:v>
                </c:pt>
                <c:pt idx="1">
                  <c:v>0.56999999999999995</c:v>
                </c:pt>
                <c:pt idx="2">
                  <c:v>0.43</c:v>
                </c:pt>
                <c:pt idx="3">
                  <c:v>0.43</c:v>
                </c:pt>
                <c:pt idx="4">
                  <c:v>0.25</c:v>
                </c:pt>
                <c:pt idx="5">
                  <c:v>0.18</c:v>
                </c:pt>
                <c:pt idx="6">
                  <c:v>0.16</c:v>
                </c:pt>
                <c:pt idx="7">
                  <c:v>0.18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889-440C-B7EB-C830258FC737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Sheet1!$A$2:$A$9</c:f>
              <c:strCache>
                <c:ptCount val="8"/>
                <c:pt idx="0">
                  <c:v>Trade press (printed)</c:v>
                </c:pt>
                <c:pt idx="1">
                  <c:v>Suppliers</c:v>
                </c:pt>
                <c:pt idx="2">
                  <c:v>Trade Shows</c:v>
                </c:pt>
                <c:pt idx="3">
                  <c:v>Social media</c:v>
                </c:pt>
                <c:pt idx="4">
                  <c:v>Trade press (online)</c:v>
                </c:pt>
                <c:pt idx="5">
                  <c:v>National / consumer media</c:v>
                </c:pt>
                <c:pt idx="6">
                  <c:v>Trade Associations </c:v>
                </c:pt>
                <c:pt idx="7">
                  <c:v>Conferences</c:v>
                </c:pt>
              </c:strCache>
            </c:strRef>
          </c:cat>
          <c:val>
            <c:numRef>
              <c:f>Sheet1!$E$2:$E$9</c:f>
              <c:numCache>
                <c:formatCode>0%</c:formatCode>
                <c:ptCount val="8"/>
                <c:pt idx="0">
                  <c:v>0.6</c:v>
                </c:pt>
                <c:pt idx="1">
                  <c:v>0.56000000000000005</c:v>
                </c:pt>
                <c:pt idx="2">
                  <c:v>0.45</c:v>
                </c:pt>
                <c:pt idx="3">
                  <c:v>0.31</c:v>
                </c:pt>
                <c:pt idx="4">
                  <c:v>0.28999999999999998</c:v>
                </c:pt>
                <c:pt idx="5">
                  <c:v>0.18</c:v>
                </c:pt>
                <c:pt idx="6">
                  <c:v>0.16</c:v>
                </c:pt>
                <c:pt idx="7">
                  <c:v>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889-440C-B7EB-C830258FC737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Sheet1!$A$2:$A$9</c:f>
              <c:strCache>
                <c:ptCount val="8"/>
                <c:pt idx="0">
                  <c:v>Trade press (printed)</c:v>
                </c:pt>
                <c:pt idx="1">
                  <c:v>Suppliers</c:v>
                </c:pt>
                <c:pt idx="2">
                  <c:v>Trade Shows</c:v>
                </c:pt>
                <c:pt idx="3">
                  <c:v>Social media</c:v>
                </c:pt>
                <c:pt idx="4">
                  <c:v>Trade press (online)</c:v>
                </c:pt>
                <c:pt idx="5">
                  <c:v>National / consumer media</c:v>
                </c:pt>
                <c:pt idx="6">
                  <c:v>Trade Associations </c:v>
                </c:pt>
                <c:pt idx="7">
                  <c:v>Conferences</c:v>
                </c:pt>
              </c:strCache>
            </c:strRef>
          </c:cat>
          <c:val>
            <c:numRef>
              <c:f>Sheet1!$F$2:$F$9</c:f>
              <c:numCache>
                <c:formatCode>0%</c:formatCode>
                <c:ptCount val="8"/>
                <c:pt idx="0">
                  <c:v>0.76</c:v>
                </c:pt>
                <c:pt idx="1">
                  <c:v>0.54</c:v>
                </c:pt>
                <c:pt idx="2">
                  <c:v>0.56000000000000005</c:v>
                </c:pt>
                <c:pt idx="3">
                  <c:v>0.37</c:v>
                </c:pt>
                <c:pt idx="4">
                  <c:v>0.39</c:v>
                </c:pt>
                <c:pt idx="5">
                  <c:v>0.12</c:v>
                </c:pt>
                <c:pt idx="6">
                  <c:v>0.2</c:v>
                </c:pt>
                <c:pt idx="7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889-440C-B7EB-C830258FC7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44967528"/>
        <c:axId val="444967920"/>
      </c:barChart>
      <c:catAx>
        <c:axId val="4449675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4967920"/>
        <c:crosses val="autoZero"/>
        <c:auto val="1"/>
        <c:lblAlgn val="ctr"/>
        <c:lblOffset val="100"/>
        <c:noMultiLvlLbl val="0"/>
      </c:catAx>
      <c:valAx>
        <c:axId val="4449679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49675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How long have you owned your store?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l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Most popular associations of those that are members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C99-42B2-8ACE-CB8965285CB2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C99-42B2-8ACE-CB8965285CB2}"/>
              </c:ext>
            </c:extLst>
          </c:dPt>
          <c:cat>
            <c:strRef>
              <c:f>Sheet1!$A$2:$A$3</c:f>
              <c:strCache>
                <c:ptCount val="2"/>
                <c:pt idx="0">
                  <c:v>NAHS / BIRA</c:v>
                </c:pt>
                <c:pt idx="1">
                  <c:v>FSB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0.63</c:v>
                </c:pt>
                <c:pt idx="1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C99-42B2-8ACE-CB8965285C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482892936"/>
        <c:axId val="482896216"/>
      </c:barChart>
      <c:catAx>
        <c:axId val="4828929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2896216"/>
        <c:auto val="1"/>
        <c:lblAlgn val="ctr"/>
        <c:lblOffset val="100"/>
        <c:noMultiLvlLbl val="0"/>
      </c:catAx>
      <c:valAx>
        <c:axId val="4828962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2892936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2015 - How long have you owned your store?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l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Sheet1!$B$2</c:f>
              <c:strCache>
                <c:ptCount val="1"/>
                <c:pt idx="0">
                  <c:v>Do you belong to a trade association?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355-4231-AFA9-74D0EEAF58D7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355-4231-AFA9-74D0EEAF58D7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355-4231-AFA9-74D0EEAF58D7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355-4231-AFA9-74D0EEAF58D7}"/>
              </c:ext>
            </c:extLst>
          </c:dPt>
          <c:dPt>
            <c:idx val="4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0355-4231-AFA9-74D0EEAF58D7}"/>
              </c:ext>
            </c:extLst>
          </c:dPt>
          <c:dPt>
            <c:idx val="5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0355-4231-AFA9-74D0EEAF58D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Sheet1!$A$3:$A$8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Sheet1!$B$3:$B$8</c:f>
              <c:numCache>
                <c:formatCode>0%</c:formatCode>
                <c:ptCount val="6"/>
                <c:pt idx="0">
                  <c:v>0.51</c:v>
                </c:pt>
                <c:pt idx="1">
                  <c:v>0.49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0355-4231-AFA9-74D0EEAF58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Much more</c:v>
                </c:pt>
                <c:pt idx="1">
                  <c:v>More</c:v>
                </c:pt>
                <c:pt idx="2">
                  <c:v>The same</c:v>
                </c:pt>
                <c:pt idx="3">
                  <c:v>Less</c:v>
                </c:pt>
                <c:pt idx="4">
                  <c:v>Much less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0.06</c:v>
                </c:pt>
                <c:pt idx="1">
                  <c:v>0.33</c:v>
                </c:pt>
                <c:pt idx="2">
                  <c:v>0.26</c:v>
                </c:pt>
                <c:pt idx="3">
                  <c:v>0.27</c:v>
                </c:pt>
                <c:pt idx="4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2D3-4026-8A91-CD6AE4AD3B4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Much more</c:v>
                </c:pt>
                <c:pt idx="1">
                  <c:v>More</c:v>
                </c:pt>
                <c:pt idx="2">
                  <c:v>The same</c:v>
                </c:pt>
                <c:pt idx="3">
                  <c:v>Less</c:v>
                </c:pt>
                <c:pt idx="4">
                  <c:v>Much less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0.12</c:v>
                </c:pt>
                <c:pt idx="1">
                  <c:v>0.49</c:v>
                </c:pt>
                <c:pt idx="2">
                  <c:v>0.21</c:v>
                </c:pt>
                <c:pt idx="3">
                  <c:v>0.16</c:v>
                </c:pt>
                <c:pt idx="4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2D3-4026-8A91-CD6AE4AD3B4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Much more</c:v>
                </c:pt>
                <c:pt idx="1">
                  <c:v>More</c:v>
                </c:pt>
                <c:pt idx="2">
                  <c:v>The same</c:v>
                </c:pt>
                <c:pt idx="3">
                  <c:v>Less</c:v>
                </c:pt>
                <c:pt idx="4">
                  <c:v>Much less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0.06</c:v>
                </c:pt>
                <c:pt idx="1">
                  <c:v>0.35</c:v>
                </c:pt>
                <c:pt idx="2">
                  <c:v>0.41</c:v>
                </c:pt>
                <c:pt idx="3">
                  <c:v>0.12</c:v>
                </c:pt>
                <c:pt idx="4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2D3-4026-8A91-CD6AE4AD3B4C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Much more</c:v>
                </c:pt>
                <c:pt idx="1">
                  <c:v>More</c:v>
                </c:pt>
                <c:pt idx="2">
                  <c:v>The same</c:v>
                </c:pt>
                <c:pt idx="3">
                  <c:v>Less</c:v>
                </c:pt>
                <c:pt idx="4">
                  <c:v>Much less</c:v>
                </c:pt>
              </c:strCache>
            </c:strRef>
          </c:cat>
          <c:val>
            <c:numRef>
              <c:f>Sheet1!$E$2:$E$6</c:f>
              <c:numCache>
                <c:formatCode>0%</c:formatCode>
                <c:ptCount val="5"/>
                <c:pt idx="0">
                  <c:v>0.14000000000000001</c:v>
                </c:pt>
                <c:pt idx="1">
                  <c:v>0.48</c:v>
                </c:pt>
                <c:pt idx="2">
                  <c:v>0.25</c:v>
                </c:pt>
                <c:pt idx="3">
                  <c:v>0.11</c:v>
                </c:pt>
                <c:pt idx="4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2D3-4026-8A91-CD6AE4AD3B4C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Much more</c:v>
                </c:pt>
                <c:pt idx="1">
                  <c:v>More</c:v>
                </c:pt>
                <c:pt idx="2">
                  <c:v>The same</c:v>
                </c:pt>
                <c:pt idx="3">
                  <c:v>Less</c:v>
                </c:pt>
                <c:pt idx="4">
                  <c:v>Much less</c:v>
                </c:pt>
              </c:strCache>
            </c:strRef>
          </c:cat>
          <c:val>
            <c:numRef>
              <c:f>Sheet1!$F$2:$F$6</c:f>
              <c:numCache>
                <c:formatCode>0%</c:formatCode>
                <c:ptCount val="5"/>
                <c:pt idx="0">
                  <c:v>0.2208</c:v>
                </c:pt>
                <c:pt idx="1">
                  <c:v>0.3896</c:v>
                </c:pt>
                <c:pt idx="2">
                  <c:v>0.2208</c:v>
                </c:pt>
                <c:pt idx="3">
                  <c:v>0.16880000000000001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2D3-4026-8A91-CD6AE4AD3B4C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Much more</c:v>
                </c:pt>
                <c:pt idx="1">
                  <c:v>More</c:v>
                </c:pt>
                <c:pt idx="2">
                  <c:v>The same</c:v>
                </c:pt>
                <c:pt idx="3">
                  <c:v>Less</c:v>
                </c:pt>
                <c:pt idx="4">
                  <c:v>Much less</c:v>
                </c:pt>
              </c:strCache>
            </c:strRef>
          </c:cat>
          <c:val>
            <c:numRef>
              <c:f>Sheet1!$G$2:$G$6</c:f>
              <c:numCache>
                <c:formatCode>0%</c:formatCode>
                <c:ptCount val="5"/>
                <c:pt idx="0">
                  <c:v>0.111</c:v>
                </c:pt>
                <c:pt idx="1">
                  <c:v>0.45700000000000002</c:v>
                </c:pt>
                <c:pt idx="2">
                  <c:v>0.27200000000000002</c:v>
                </c:pt>
                <c:pt idx="3">
                  <c:v>0.14799999999999999</c:v>
                </c:pt>
                <c:pt idx="4">
                  <c:v>1.2E-2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2D3-4026-8A91-CD6AE4AD3B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41587320"/>
        <c:axId val="441587712"/>
      </c:barChart>
      <c:catAx>
        <c:axId val="4415873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1587712"/>
        <c:crosses val="autoZero"/>
        <c:auto val="1"/>
        <c:lblAlgn val="ctr"/>
        <c:lblOffset val="100"/>
        <c:noMultiLvlLbl val="0"/>
      </c:catAx>
      <c:valAx>
        <c:axId val="4415877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15873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How long have you owned your store?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l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2019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2019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92B-45A3-9EBF-80542A97527C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92B-45A3-9EBF-80542A97527C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92B-45A3-9EBF-80542A97527C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92B-45A3-9EBF-80542A97527C}"/>
              </c:ext>
            </c:extLst>
          </c:dPt>
          <c:dPt>
            <c:idx val="4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292B-45A3-9EBF-80542A97527C}"/>
              </c:ext>
            </c:extLst>
          </c:dPt>
          <c:dLbls>
            <c:dLbl>
              <c:idx val="0"/>
              <c:layout>
                <c:manualLayout>
                  <c:x val="-0.11274509803921569"/>
                  <c:y val="0.16255942447046315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2679CE5-B9D3-4B19-8833-6DED389C9BBE}" type="CATEGORYNAME">
                      <a:rPr lang="en-US"/>
                      <a:pPr>
                        <a:defRPr b="1">
                          <a:solidFill>
                            <a:schemeClr val="bg1"/>
                          </a:solidFill>
                        </a:defRPr>
                      </a:pPr>
                      <a:t>[CATEGORY NAME]</a:t>
                    </a:fld>
                    <a:r>
                      <a:rPr lang="en-US" baseline="0" dirty="0"/>
                      <a:t>
</a:t>
                    </a:r>
                    <a:fld id="{03DFF535-285A-4B11-8A99-7CD4D6C967BE}" type="VALUE">
                      <a:rPr lang="en-US" baseline="0" smtClean="0"/>
                      <a:pPr>
                        <a:defRPr b="1">
                          <a:solidFill>
                            <a:schemeClr val="bg1"/>
                          </a:solidFill>
                        </a:defRPr>
                      </a:pPr>
                      <a:t>[VALUE]</a:t>
                    </a:fld>
                    <a:endParaRPr lang="en-US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292B-45A3-9EBF-80542A97527C}"/>
                </c:ext>
              </c:extLst>
            </c:dLbl>
            <c:dLbl>
              <c:idx val="1"/>
              <c:layout>
                <c:manualLayout>
                  <c:x val="2.6960784313725401E-2"/>
                  <c:y val="-6.9174223178920498E-3"/>
                </c:manualLayout>
              </c:layout>
              <c:spPr>
                <a:noFill/>
                <a:ln>
                  <a:solidFill>
                    <a:prstClr val="black">
                      <a:lumMod val="25000"/>
                      <a:lumOff val="75000"/>
                    </a:prst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3-292B-45A3-9EBF-80542A97527C}"/>
                </c:ext>
              </c:extLst>
            </c:dLbl>
            <c:dLbl>
              <c:idx val="2"/>
              <c:layout>
                <c:manualLayout>
                  <c:x val="-0.15931372549019601"/>
                  <c:y val="-0.1694768467883550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5-292B-45A3-9EBF-80542A97527C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7-292B-45A3-9EBF-80542A97527C}"/>
                </c:ext>
              </c:extLst>
            </c:dLbl>
            <c:dLbl>
              <c:idx val="4"/>
              <c:layout>
                <c:manualLayout>
                  <c:x val="0.20098039215686275"/>
                  <c:y val="8.300906781470458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9-292B-45A3-9EBF-80542A97527C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Sheet1!$A$2:$A$6</c:f>
              <c:strCache>
                <c:ptCount val="5"/>
                <c:pt idx="0">
                  <c:v>Specialisation</c:v>
                </c:pt>
                <c:pt idx="1">
                  <c:v>Depth of range</c:v>
                </c:pt>
                <c:pt idx="2">
                  <c:v>Store staff product knowledge</c:v>
                </c:pt>
                <c:pt idx="3">
                  <c:v>Training and qualifications</c:v>
                </c:pt>
                <c:pt idx="4">
                  <c:v>Overall customer care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0.13</c:v>
                </c:pt>
                <c:pt idx="1">
                  <c:v>7.0000000000000007E-2</c:v>
                </c:pt>
                <c:pt idx="2">
                  <c:v>0.39</c:v>
                </c:pt>
                <c:pt idx="3">
                  <c:v>0</c:v>
                </c:pt>
                <c:pt idx="4">
                  <c:v>0.41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92B-45A3-9EBF-80542A9752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2015 - How long have you owned your store?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l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1 Store</c:v>
                </c:pt>
                <c:pt idx="1">
                  <c:v>2+ Stores</c:v>
                </c:pt>
                <c:pt idx="2">
                  <c:v>5+ Stores</c:v>
                </c:pt>
                <c:pt idx="3">
                  <c:v>10+ Stores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0.81010000000000004</c:v>
                </c:pt>
                <c:pt idx="1">
                  <c:v>0.15190000000000001</c:v>
                </c:pt>
                <c:pt idx="2">
                  <c:v>2.53E-2</c:v>
                </c:pt>
                <c:pt idx="3">
                  <c:v>1.2699999999999999E-2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4B8-495B-B95F-111E0581D2A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1 Store</c:v>
                </c:pt>
                <c:pt idx="1">
                  <c:v>2+ Stores</c:v>
                </c:pt>
                <c:pt idx="2">
                  <c:v>5+ Stores</c:v>
                </c:pt>
                <c:pt idx="3">
                  <c:v>10+ Stores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0.85</c:v>
                </c:pt>
                <c:pt idx="1">
                  <c:v>0.13</c:v>
                </c:pt>
                <c:pt idx="2">
                  <c:v>0.02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4B8-495B-B95F-111E0581D2A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1 Store</c:v>
                </c:pt>
                <c:pt idx="1">
                  <c:v>2+ Stores</c:v>
                </c:pt>
                <c:pt idx="2">
                  <c:v>5+ Stores</c:v>
                </c:pt>
                <c:pt idx="3">
                  <c:v>10+ Stores</c:v>
                </c:pt>
              </c:strCache>
            </c:strRef>
          </c:cat>
          <c:val>
            <c:numRef>
              <c:f>Sheet1!$D$2:$D$5</c:f>
              <c:numCache>
                <c:formatCode>0%</c:formatCode>
                <c:ptCount val="4"/>
                <c:pt idx="0">
                  <c:v>0.83</c:v>
                </c:pt>
                <c:pt idx="1">
                  <c:v>0.12</c:v>
                </c:pt>
                <c:pt idx="2">
                  <c:v>0.05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4B8-495B-B95F-111E0581D2AB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1 Store</c:v>
                </c:pt>
                <c:pt idx="1">
                  <c:v>2+ Stores</c:v>
                </c:pt>
                <c:pt idx="2">
                  <c:v>5+ Stores</c:v>
                </c:pt>
                <c:pt idx="3">
                  <c:v>10+ Stores</c:v>
                </c:pt>
              </c:strCache>
            </c:strRef>
          </c:cat>
          <c:val>
            <c:numRef>
              <c:f>Sheet1!$E$2:$E$5</c:f>
              <c:numCache>
                <c:formatCode>0%</c:formatCode>
                <c:ptCount val="4"/>
                <c:pt idx="0">
                  <c:v>0.84</c:v>
                </c:pt>
                <c:pt idx="1">
                  <c:v>0.12</c:v>
                </c:pt>
                <c:pt idx="2">
                  <c:v>0.03</c:v>
                </c:pt>
                <c:pt idx="3" formatCode="General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4B8-495B-B95F-111E0581D2AB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1 Store</c:v>
                </c:pt>
                <c:pt idx="1">
                  <c:v>2+ Stores</c:v>
                </c:pt>
                <c:pt idx="2">
                  <c:v>5+ Stores</c:v>
                </c:pt>
                <c:pt idx="3">
                  <c:v>10+ Stores</c:v>
                </c:pt>
              </c:strCache>
            </c:strRef>
          </c:cat>
          <c:val>
            <c:numRef>
              <c:f>Sheet1!$F$2:$F$5</c:f>
              <c:numCache>
                <c:formatCode>0%</c:formatCode>
                <c:ptCount val="4"/>
                <c:pt idx="0">
                  <c:v>0.88</c:v>
                </c:pt>
                <c:pt idx="1">
                  <c:v>0.11</c:v>
                </c:pt>
                <c:pt idx="2">
                  <c:v>0.01</c:v>
                </c:pt>
                <c:pt idx="3" formatCode="General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4B8-495B-B95F-111E0581D2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02218400"/>
        <c:axId val="248315856"/>
      </c:barChart>
      <c:catAx>
        <c:axId val="10221840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8315856"/>
        <c:crosses val="autoZero"/>
        <c:auto val="1"/>
        <c:lblAlgn val="ctr"/>
        <c:lblOffset val="100"/>
        <c:noMultiLvlLbl val="0"/>
      </c:catAx>
      <c:valAx>
        <c:axId val="2483158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22184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b="1" dirty="0"/>
              <a:t>2018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Sheet1!$B$2</c:f>
              <c:strCache>
                <c:ptCount val="1"/>
                <c:pt idx="0">
                  <c:v>2018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C20-45B9-AC9A-FC7A5663D5F5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C20-45B9-AC9A-FC7A5663D5F5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C20-45B9-AC9A-FC7A5663D5F5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C20-45B9-AC9A-FC7A5663D5F5}"/>
              </c:ext>
            </c:extLst>
          </c:dPt>
          <c:dPt>
            <c:idx val="4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8C20-45B9-AC9A-FC7A5663D5F5}"/>
              </c:ext>
            </c:extLst>
          </c:dPt>
          <c:dPt>
            <c:idx val="5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8C20-45B9-AC9A-FC7A5663D5F5}"/>
              </c:ext>
            </c:extLst>
          </c:dPt>
          <c:dLbls>
            <c:dLbl>
              <c:idx val="0"/>
              <c:layout>
                <c:manualLayout>
                  <c:x val="-0.128039409149699"/>
                  <c:y val="0.16544590602802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1-8C20-45B9-AC9A-FC7A5663D5F5}"/>
                </c:ext>
              </c:extLst>
            </c:dLbl>
            <c:dLbl>
              <c:idx val="1"/>
              <c:layout>
                <c:manualLayout>
                  <c:x val="1.23114816490095E-2"/>
                  <c:y val="2.4127527962420799E-2"/>
                </c:manualLayout>
              </c:layout>
              <c:spPr>
                <a:noFill/>
                <a:ln>
                  <a:solidFill>
                    <a:prstClr val="black">
                      <a:lumMod val="25000"/>
                      <a:lumOff val="75000"/>
                    </a:prst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3-8C20-45B9-AC9A-FC7A5663D5F5}"/>
                </c:ext>
              </c:extLst>
            </c:dLbl>
            <c:dLbl>
              <c:idx val="2"/>
              <c:layout>
                <c:manualLayout>
                  <c:x val="-0.13296400180930318"/>
                  <c:y val="-0.1826798545726143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5-8C20-45B9-AC9A-FC7A5663D5F5}"/>
                </c:ext>
              </c:extLst>
            </c:dLbl>
            <c:dLbl>
              <c:idx val="3"/>
              <c:layout>
                <c:manualLayout>
                  <c:x val="-7.6331186223859204E-2"/>
                  <c:y val="-2.7574317671338E-2"/>
                </c:manualLayout>
              </c:layout>
              <c:spPr>
                <a:noFill/>
                <a:ln>
                  <a:solidFill>
                    <a:prstClr val="black">
                      <a:lumMod val="25000"/>
                      <a:lumOff val="75000"/>
                    </a:prst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7-8C20-45B9-AC9A-FC7A5663D5F5}"/>
                </c:ext>
              </c:extLst>
            </c:dLbl>
            <c:dLbl>
              <c:idx val="4"/>
              <c:layout>
                <c:manualLayout>
                  <c:x val="0.20437059537355842"/>
                  <c:y val="0.1413183780656072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9-8C20-45B9-AC9A-FC7A5663D5F5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B-8C20-45B9-AC9A-FC7A5663D5F5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Sheet1!$A$3:$A$8</c:f>
              <c:strCache>
                <c:ptCount val="6"/>
                <c:pt idx="0">
                  <c:v>Specialisation</c:v>
                </c:pt>
                <c:pt idx="1">
                  <c:v>Depth of range</c:v>
                </c:pt>
                <c:pt idx="2">
                  <c:v>Store staff product knowledge</c:v>
                </c:pt>
                <c:pt idx="3">
                  <c:v>Training and qualifications</c:v>
                </c:pt>
                <c:pt idx="4">
                  <c:v>Overall customer care</c:v>
                </c:pt>
                <c:pt idx="5">
                  <c:v>Other</c:v>
                </c:pt>
              </c:strCache>
            </c:strRef>
          </c:cat>
          <c:val>
            <c:numRef>
              <c:f>Sheet1!$B$3:$B$8</c:f>
              <c:numCache>
                <c:formatCode>0%</c:formatCode>
                <c:ptCount val="6"/>
                <c:pt idx="0">
                  <c:v>0.15</c:v>
                </c:pt>
                <c:pt idx="1">
                  <c:v>7.0000000000000007E-2</c:v>
                </c:pt>
                <c:pt idx="2">
                  <c:v>0.42</c:v>
                </c:pt>
                <c:pt idx="3">
                  <c:v>0.05</c:v>
                </c:pt>
                <c:pt idx="4">
                  <c:v>0.31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8C20-45B9-AC9A-FC7A5663D5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2018 Revenue2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508-4327-A653-BEB1287809ED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508-4327-A653-BEB1287809ED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508-4327-A653-BEB1287809ED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508-4327-A653-BEB1287809ED}"/>
              </c:ext>
            </c:extLst>
          </c:dPt>
          <c:dPt>
            <c:idx val="4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8508-4327-A653-BEB1287809ED}"/>
              </c:ext>
            </c:extLst>
          </c:dPt>
          <c:dPt>
            <c:idx val="5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8508-4327-A653-BEB1287809ED}"/>
              </c:ext>
            </c:extLst>
          </c:dPt>
          <c:dPt>
            <c:idx val="6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8508-4327-A653-BEB1287809ED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1-8508-4327-A653-BEB1287809ED}"/>
                </c:ext>
              </c:extLst>
            </c:dLbl>
            <c:dLbl>
              <c:idx val="1"/>
              <c:layout>
                <c:manualLayout>
                  <c:x val="-3.2716052956615629E-2"/>
                  <c:y val="1.1643430135742129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1" i="0" u="none" strike="noStrike" kern="1200" baseline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915F4724-68F9-4E8D-BAB0-B325953EAFBF}" type="CATEGORYNAME">
                      <a:rPr lang="en-US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rPr>
                      <a:pPr>
                        <a:defRPr b="1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defRPr>
                      </a:pPr>
                      <a:t>[CATEGORY NAME]</a:t>
                    </a:fld>
                    <a:r>
                      <a:rPr lang="en-US" baseline="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rPr>
                      <a:t>
</a:t>
                    </a:r>
                    <a:fld id="{EF21748E-F942-44D8-924F-286838BA0D2A}" type="PERCENTAGE">
                      <a:rPr lang="en-US" baseline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rPr>
                      <a:pPr>
                        <a:defRPr b="1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defRPr>
                      </a:pPr>
                      <a:t>[PERCENTAGE]</a:t>
                    </a:fld>
                    <a:endParaRPr lang="en-US" baseline="0" dirty="0">
                      <a:ln>
                        <a:noFill/>
                      </a:ln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endParaRPr>
                  </a:p>
                </c:rich>
              </c:tx>
              <c:spPr>
                <a:noFill/>
                <a:ln>
                  <a:solidFill>
                    <a:prstClr val="black">
                      <a:lumMod val="25000"/>
                      <a:lumOff val="75000"/>
                    </a:prst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ln>
                        <a:noFill/>
                      </a:ln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8307356800988109"/>
                      <c:h val="0.1066315694161198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8508-4327-A653-BEB1287809ED}"/>
                </c:ext>
              </c:extLst>
            </c:dLbl>
            <c:dLbl>
              <c:idx val="2"/>
              <c:layout>
                <c:manualLayout>
                  <c:x val="-0.22125154392465649"/>
                  <c:y val="-0.1508503821123525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5-8508-4327-A653-BEB1287809ED}"/>
                </c:ext>
              </c:extLst>
            </c:dLbl>
            <c:dLbl>
              <c:idx val="3"/>
              <c:layout>
                <c:manualLayout>
                  <c:x val="0.1857389609387062"/>
                  <c:y val="-0.1742640999159338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7-8508-4327-A653-BEB1287809ED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9-8508-4327-A653-BEB1287809ED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B-8508-4327-A653-BEB1287809ED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D-8508-4327-A653-BEB1287809E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Sheet1!$A$2:$A$8</c:f>
              <c:strCache>
                <c:ptCount val="7"/>
                <c:pt idx="0">
                  <c:v>£25k - £75k</c:v>
                </c:pt>
                <c:pt idx="1">
                  <c:v>£75k - £100k</c:v>
                </c:pt>
                <c:pt idx="2">
                  <c:v>£100k - £250k</c:v>
                </c:pt>
                <c:pt idx="3">
                  <c:v>£250k - £500k</c:v>
                </c:pt>
                <c:pt idx="4">
                  <c:v>£500k - £1m</c:v>
                </c:pt>
                <c:pt idx="5">
                  <c:v>£1m - £2m</c:v>
                </c:pt>
                <c:pt idx="6">
                  <c:v>£2m+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0.14000000000000001</c:v>
                </c:pt>
                <c:pt idx="1">
                  <c:v>0.06</c:v>
                </c:pt>
                <c:pt idx="2">
                  <c:v>0.33</c:v>
                </c:pt>
                <c:pt idx="3">
                  <c:v>0.19</c:v>
                </c:pt>
                <c:pt idx="4">
                  <c:v>0.12</c:v>
                </c:pt>
                <c:pt idx="5">
                  <c:v>0.11</c:v>
                </c:pt>
                <c:pt idx="6" formatCode="0.00%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8508-4327-A653-BEB1287809E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2017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B1A-4756-8CEC-ADCE00B4FD0D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B1A-4756-8CEC-ADCE00B4FD0D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B1A-4756-8CEC-ADCE00B4FD0D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B1A-4756-8CEC-ADCE00B4FD0D}"/>
              </c:ext>
            </c:extLst>
          </c:dPt>
          <c:dPt>
            <c:idx val="4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2B1A-4756-8CEC-ADCE00B4FD0D}"/>
              </c:ext>
            </c:extLst>
          </c:dPt>
          <c:dPt>
            <c:idx val="5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2B1A-4756-8CEC-ADCE00B4FD0D}"/>
              </c:ext>
            </c:extLst>
          </c:dPt>
          <c:dPt>
            <c:idx val="6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2B1A-4756-8CEC-ADCE00B4FD0D}"/>
              </c:ext>
            </c:extLst>
          </c:dPt>
          <c:dLbls>
            <c:dLbl>
              <c:idx val="0"/>
              <c:layout>
                <c:manualLayout>
                  <c:x val="-0.19754033503165"/>
                  <c:y val="-0.23366582876347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1-2B1A-4756-8CEC-ADCE00B4FD0D}"/>
                </c:ext>
              </c:extLst>
            </c:dLbl>
            <c:dLbl>
              <c:idx val="1"/>
              <c:layout>
                <c:manualLayout>
                  <c:x val="0.13623301682877875"/>
                  <c:y val="6.008588622625959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3-2B1A-4756-8CEC-ADCE00B4FD0D}"/>
                </c:ext>
              </c:extLst>
            </c:dLbl>
            <c:dLbl>
              <c:idx val="2"/>
              <c:layout>
                <c:manualLayout>
                  <c:x val="0.10426103906129376"/>
                  <c:y val="0.1432979924795545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5-2B1A-4756-8CEC-ADCE00B4FD0D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Sheet1!$A$2:$A$8</c:f>
              <c:strCache>
                <c:ptCount val="3"/>
                <c:pt idx="0">
                  <c:v>Up</c:v>
                </c:pt>
                <c:pt idx="1">
                  <c:v>Down</c:v>
                </c:pt>
                <c:pt idx="2">
                  <c:v>No Change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0.72</c:v>
                </c:pt>
                <c:pt idx="1">
                  <c:v>0.18</c:v>
                </c:pt>
                <c:pt idx="2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2B1A-4756-8CEC-ADCE00B4FD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How long have you owned your store?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l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8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0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6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7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8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0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5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6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8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9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0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4-14T15:30:11.676" idx="1">
    <p:pos x="7248" y="1246"/>
    <p:text/>
    <p:extLst>
      <p:ext uri="{C676402C-5697-4E1C-873F-D02D1690AC5C}">
        <p15:threadingInfo xmlns:p15="http://schemas.microsoft.com/office/powerpoint/2012/main" timeZoneBias="-60"/>
      </p:ext>
    </p:extLst>
  </p:cm>
  <p:cm authorId="1" dt="2016-04-14T15:30:14.281" idx="2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4-14T15:30:11.676" idx="1">
    <p:pos x="7248" y="1246"/>
    <p:text/>
    <p:extLst>
      <p:ext uri="{C676402C-5697-4E1C-873F-D02D1690AC5C}">
        <p15:threadingInfo xmlns:p15="http://schemas.microsoft.com/office/powerpoint/2012/main" timeZoneBias="-60"/>
      </p:ext>
    </p:extLst>
  </p:cm>
  <p:cm authorId="1" dt="2016-04-14T15:30:14.281" idx="2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4-14T15:30:11.676" idx="1">
    <p:pos x="7248" y="1246"/>
    <p:text/>
    <p:extLst>
      <p:ext uri="{C676402C-5697-4E1C-873F-D02D1690AC5C}">
        <p15:threadingInfo xmlns:p15="http://schemas.microsoft.com/office/powerpoint/2012/main" timeZoneBias="-60"/>
      </p:ext>
    </p:extLst>
  </p:cm>
  <p:cm authorId="1" dt="2016-04-14T15:30:14.281" idx="2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0.40075</cdr:x>
      <cdr:y>0.19756</cdr:y>
    </cdr:from>
    <cdr:to>
      <cdr:x>0.4877</cdr:x>
      <cdr:y>0.43557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214091" y="758969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GB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0.53118</cdr:x>
      <cdr:y>0.11217</cdr:y>
    </cdr:from>
    <cdr:to>
      <cdr:x>0.81928</cdr:x>
      <cdr:y>0.19398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585690" y="488084"/>
          <a:ext cx="3029527" cy="3559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GB" sz="1100" dirty="0"/>
        </a:p>
      </cdr:txBody>
    </cdr:sp>
  </cdr:relSizeAnchor>
  <cdr:relSizeAnchor xmlns:cdr="http://schemas.openxmlformats.org/drawingml/2006/chartDrawing">
    <cdr:from>
      <cdr:x>0.55138</cdr:x>
      <cdr:y>0.23211</cdr:y>
    </cdr:from>
    <cdr:to>
      <cdr:x>0.63834</cdr:x>
      <cdr:y>0.44225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798127" y="100997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GB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0.40075</cdr:x>
      <cdr:y>0.19756</cdr:y>
    </cdr:from>
    <cdr:to>
      <cdr:x>0.4877</cdr:x>
      <cdr:y>0.43557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214091" y="758969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GB" sz="11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0.53118</cdr:x>
      <cdr:y>0.11217</cdr:y>
    </cdr:from>
    <cdr:to>
      <cdr:x>0.81928</cdr:x>
      <cdr:y>0.19398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585690" y="488084"/>
          <a:ext cx="3029527" cy="3559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GB" sz="1100" dirty="0"/>
        </a:p>
      </cdr:txBody>
    </cdr:sp>
  </cdr:relSizeAnchor>
  <cdr:relSizeAnchor xmlns:cdr="http://schemas.openxmlformats.org/drawingml/2006/chartDrawing">
    <cdr:from>
      <cdr:x>0.55138</cdr:x>
      <cdr:y>0.23211</cdr:y>
    </cdr:from>
    <cdr:to>
      <cdr:x>0.63834</cdr:x>
      <cdr:y>0.44225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798127" y="100997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GB" sz="1100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3C450-D643-4D38-9A1A-12ABC9114861}" type="datetimeFigureOut">
              <a:rPr lang="en-GB" smtClean="0"/>
              <a:t>02/04/2019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41F23-6560-4C1C-8042-9F49161F73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7882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3C450-D643-4D38-9A1A-12ABC9114861}" type="datetimeFigureOut">
              <a:rPr lang="en-GB" smtClean="0"/>
              <a:t>02/04/2019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41F23-6560-4C1C-8042-9F49161F73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0057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3C450-D643-4D38-9A1A-12ABC9114861}" type="datetimeFigureOut">
              <a:rPr lang="en-GB" smtClean="0"/>
              <a:t>02/04/2019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41F23-6560-4C1C-8042-9F49161F73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8704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3C450-D643-4D38-9A1A-12ABC9114861}" type="datetimeFigureOut">
              <a:rPr lang="en-GB" smtClean="0"/>
              <a:t>02/04/2019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41F23-6560-4C1C-8042-9F49161F73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0777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3C450-D643-4D38-9A1A-12ABC9114861}" type="datetimeFigureOut">
              <a:rPr lang="en-GB" smtClean="0"/>
              <a:t>02/04/2019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41F23-6560-4C1C-8042-9F49161F73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5821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3C450-D643-4D38-9A1A-12ABC9114861}" type="datetimeFigureOut">
              <a:rPr lang="en-GB" smtClean="0"/>
              <a:t>02/04/2019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41F23-6560-4C1C-8042-9F49161F73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6736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3C450-D643-4D38-9A1A-12ABC9114861}" type="datetimeFigureOut">
              <a:rPr lang="en-GB" smtClean="0"/>
              <a:t>02/04/2019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41F23-6560-4C1C-8042-9F49161F73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8090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3C450-D643-4D38-9A1A-12ABC9114861}" type="datetimeFigureOut">
              <a:rPr lang="en-GB" smtClean="0"/>
              <a:t>02/04/2019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41F23-6560-4C1C-8042-9F49161F73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1989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3C450-D643-4D38-9A1A-12ABC9114861}" type="datetimeFigureOut">
              <a:rPr lang="en-GB" smtClean="0"/>
              <a:t>02/04/2019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41F23-6560-4C1C-8042-9F49161F73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7385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3C450-D643-4D38-9A1A-12ABC9114861}" type="datetimeFigureOut">
              <a:rPr lang="en-GB" smtClean="0"/>
              <a:t>02/04/2019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41F23-6560-4C1C-8042-9F49161F73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7634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3C450-D643-4D38-9A1A-12ABC9114861}" type="datetimeFigureOut">
              <a:rPr lang="en-GB" smtClean="0"/>
              <a:t>02/04/2019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41F23-6560-4C1C-8042-9F49161F73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8937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93C450-D643-4D38-9A1A-12ABC9114861}" type="datetimeFigureOut">
              <a:rPr lang="en-GB" smtClean="0"/>
              <a:t>02/04/2019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41F23-6560-4C1C-8042-9F49161F73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1506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20.xml"/><Relationship Id="rId5" Type="http://schemas.openxmlformats.org/officeDocument/2006/relationships/chart" Target="../charts/chart19.xml"/><Relationship Id="rId4" Type="http://schemas.openxmlformats.org/officeDocument/2006/relationships/chart" Target="../charts/char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24.xml"/><Relationship Id="rId5" Type="http://schemas.openxmlformats.org/officeDocument/2006/relationships/chart" Target="../charts/chart23.xml"/><Relationship Id="rId4" Type="http://schemas.openxmlformats.org/officeDocument/2006/relationships/chart" Target="../charts/chart2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2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comments" Target="../comments/comment2.xml"/><Relationship Id="rId5" Type="http://schemas.openxmlformats.org/officeDocument/2006/relationships/chart" Target="../charts/chart30.xml"/><Relationship Id="rId4" Type="http://schemas.openxmlformats.org/officeDocument/2006/relationships/chart" Target="../charts/chart2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34.xml"/><Relationship Id="rId5" Type="http://schemas.openxmlformats.org/officeDocument/2006/relationships/chart" Target="../charts/chart33.xml"/><Relationship Id="rId4" Type="http://schemas.openxmlformats.org/officeDocument/2006/relationships/chart" Target="../charts/chart3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38.xml"/><Relationship Id="rId5" Type="http://schemas.openxmlformats.org/officeDocument/2006/relationships/chart" Target="../charts/chart37.xml"/><Relationship Id="rId4" Type="http://schemas.openxmlformats.org/officeDocument/2006/relationships/chart" Target="../charts/chart3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42.xml"/><Relationship Id="rId5" Type="http://schemas.openxmlformats.org/officeDocument/2006/relationships/chart" Target="../charts/chart41.xml"/><Relationship Id="rId4" Type="http://schemas.openxmlformats.org/officeDocument/2006/relationships/chart" Target="../charts/chart4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48.xml"/><Relationship Id="rId5" Type="http://schemas.openxmlformats.org/officeDocument/2006/relationships/chart" Target="../charts/chart47.xml"/><Relationship Id="rId4" Type="http://schemas.openxmlformats.org/officeDocument/2006/relationships/chart" Target="../charts/chart4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comments" Target="../comments/comment3.xml"/><Relationship Id="rId5" Type="http://schemas.openxmlformats.org/officeDocument/2006/relationships/chart" Target="../charts/chart51.xml"/><Relationship Id="rId4" Type="http://schemas.openxmlformats.org/officeDocument/2006/relationships/chart" Target="../charts/chart5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55.xml"/><Relationship Id="rId5" Type="http://schemas.openxmlformats.org/officeDocument/2006/relationships/chart" Target="../charts/chart54.xml"/><Relationship Id="rId4" Type="http://schemas.openxmlformats.org/officeDocument/2006/relationships/chart" Target="../charts/chart5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60.xml"/><Relationship Id="rId5" Type="http://schemas.openxmlformats.org/officeDocument/2006/relationships/chart" Target="../charts/chart59.xml"/><Relationship Id="rId4" Type="http://schemas.openxmlformats.org/officeDocument/2006/relationships/chart" Target="../charts/chart5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comments" Target="../comments/comment1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12.xml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16.xml"/><Relationship Id="rId5" Type="http://schemas.openxmlformats.org/officeDocument/2006/relationships/chart" Target="../charts/chart15.xml"/><Relationship Id="rId4" Type="http://schemas.openxmlformats.org/officeDocument/2006/relationships/chart" Target="../charts/char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" y="0"/>
            <a:ext cx="12181172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943623"/>
            <a:ext cx="10515600" cy="1325563"/>
          </a:xfrm>
        </p:spPr>
        <p:txBody>
          <a:bodyPr>
            <a:normAutofit/>
          </a:bodyPr>
          <a:lstStyle/>
          <a:p>
            <a:r>
              <a:rPr lang="en-GB" sz="2800" b="1">
                <a:solidFill>
                  <a:schemeClr val="bg1"/>
                </a:solidFill>
              </a:rPr>
              <a:t>Health Check: </a:t>
            </a:r>
            <a:r>
              <a:rPr lang="en-GB" sz="2800">
                <a:solidFill>
                  <a:schemeClr val="bg1"/>
                </a:solidFill>
              </a:rPr>
              <a:t>Natural products retailing in 2018/19 – </a:t>
            </a:r>
            <a:r>
              <a:rPr lang="en-GB" sz="2800" b="1">
                <a:solidFill>
                  <a:schemeClr val="bg1"/>
                </a:solidFill>
              </a:rPr>
              <a:t>the findings</a:t>
            </a:r>
            <a:endParaRPr lang="en-GB" sz="2800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DD78F6D-59E9-414F-97BD-0DFA90FD2F7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451" y="2269187"/>
            <a:ext cx="4514686" cy="3011940"/>
          </a:xfrm>
        </p:spPr>
      </p:pic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61691D48-C9A6-4C1B-B7B6-0D8D2FE8C93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4034" y="2269186"/>
            <a:ext cx="4514687" cy="3011941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9AD2B9B-C033-4025-9E25-0DAC5591ED4F}"/>
              </a:ext>
            </a:extLst>
          </p:cNvPr>
          <p:cNvSpPr txBox="1"/>
          <p:nvPr/>
        </p:nvSpPr>
        <p:spPr>
          <a:xfrm>
            <a:off x="5638800" y="297581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0FA98E2-6BEB-41F2-B2FB-695593C3DE25}"/>
              </a:ext>
            </a:extLst>
          </p:cNvPr>
          <p:cNvSpPr txBox="1"/>
          <p:nvPr/>
        </p:nvSpPr>
        <p:spPr>
          <a:xfrm>
            <a:off x="1613948" y="5567176"/>
            <a:ext cx="329295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/>
              <a:t>Dominic Roberjot</a:t>
            </a:r>
          </a:p>
          <a:p>
            <a:r>
              <a:rPr lang="en-GB" dirty="0"/>
              <a:t>Publisher, Natural Products News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E5A627E-0556-48F1-8263-6EBBC71D016A}"/>
              </a:ext>
            </a:extLst>
          </p:cNvPr>
          <p:cNvSpPr txBox="1"/>
          <p:nvPr/>
        </p:nvSpPr>
        <p:spPr>
          <a:xfrm>
            <a:off x="7458363" y="5483490"/>
            <a:ext cx="304602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/>
              <a:t>Rosie Greenaway</a:t>
            </a:r>
          </a:p>
          <a:p>
            <a:r>
              <a:rPr lang="en-GB" dirty="0"/>
              <a:t>Editor, Natural Products News</a:t>
            </a:r>
          </a:p>
        </p:txBody>
      </p:sp>
    </p:spTree>
    <p:extLst>
      <p:ext uri="{BB962C8B-B14F-4D97-AF65-F5344CB8AC3E}">
        <p14:creationId xmlns:p14="http://schemas.microsoft.com/office/powerpoint/2010/main" val="27634774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" y="0"/>
            <a:ext cx="12181172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39775" y="1044222"/>
            <a:ext cx="10515600" cy="1128548"/>
          </a:xfrm>
        </p:spPr>
        <p:txBody>
          <a:bodyPr>
            <a:norm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Over the past 10 years, has the average age of your customer base become:</a:t>
            </a:r>
          </a:p>
        </p:txBody>
      </p:sp>
      <p:graphicFrame>
        <p:nvGraphicFramePr>
          <p:cNvPr id="6" name="Content Placeholder 9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453406431"/>
              </p:ext>
            </p:extLst>
          </p:nvPr>
        </p:nvGraphicFramePr>
        <p:xfrm>
          <a:off x="762000" y="2254250"/>
          <a:ext cx="5135563" cy="3922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Content Placeholder 1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479329758"/>
              </p:ext>
            </p:extLst>
          </p:nvPr>
        </p:nvGraphicFramePr>
        <p:xfrm>
          <a:off x="6172228" y="2185470"/>
          <a:ext cx="5181600" cy="3671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Content Placeholder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9532472"/>
              </p:ext>
            </p:extLst>
          </p:nvPr>
        </p:nvGraphicFramePr>
        <p:xfrm>
          <a:off x="839788" y="2325170"/>
          <a:ext cx="5157787" cy="38644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Content Placeholder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2621156"/>
              </p:ext>
            </p:extLst>
          </p:nvPr>
        </p:nvGraphicFramePr>
        <p:xfrm>
          <a:off x="839788" y="2172770"/>
          <a:ext cx="5157787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171068" y="6063217"/>
            <a:ext cx="10002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number of retailers reporting a younger average customer has slowed (67% in 2018 and 70% in 2017)</a:t>
            </a:r>
          </a:p>
        </p:txBody>
      </p:sp>
    </p:spTree>
    <p:extLst>
      <p:ext uri="{BB962C8B-B14F-4D97-AF65-F5344CB8AC3E}">
        <p14:creationId xmlns:p14="http://schemas.microsoft.com/office/powerpoint/2010/main" val="2483953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" y="0"/>
            <a:ext cx="12181172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39775" y="1044222"/>
            <a:ext cx="10515600" cy="1128548"/>
          </a:xfrm>
        </p:spPr>
        <p:txBody>
          <a:bodyPr>
            <a:normAutofit/>
          </a:bodyPr>
          <a:lstStyle/>
          <a:p>
            <a:r>
              <a:rPr lang="en-GB" sz="3200" dirty="0">
                <a:solidFill>
                  <a:schemeClr val="bg1"/>
                </a:solidFill>
              </a:rPr>
              <a:t>What would you estimate the average age of your customers?</a:t>
            </a:r>
          </a:p>
        </p:txBody>
      </p:sp>
      <p:graphicFrame>
        <p:nvGraphicFramePr>
          <p:cNvPr id="6" name="Content Placeholder 9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453406431"/>
              </p:ext>
            </p:extLst>
          </p:nvPr>
        </p:nvGraphicFramePr>
        <p:xfrm>
          <a:off x="762000" y="2254250"/>
          <a:ext cx="5135563" cy="3922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Content Placeholder 1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628881191"/>
              </p:ext>
            </p:extLst>
          </p:nvPr>
        </p:nvGraphicFramePr>
        <p:xfrm>
          <a:off x="6119337" y="2172770"/>
          <a:ext cx="5181600" cy="3671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Content Placeholder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9532472"/>
              </p:ext>
            </p:extLst>
          </p:nvPr>
        </p:nvGraphicFramePr>
        <p:xfrm>
          <a:off x="839788" y="2325170"/>
          <a:ext cx="5157787" cy="38644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Content Placeholder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9816857"/>
              </p:ext>
            </p:extLst>
          </p:nvPr>
        </p:nvGraphicFramePr>
        <p:xfrm>
          <a:off x="817564" y="2160070"/>
          <a:ext cx="5157787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206629" y="5650953"/>
            <a:ext cx="58254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35-54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is the perfect demographic for health stores</a:t>
            </a:r>
            <a:r>
              <a:rPr lang="en-GB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69419" y="6039858"/>
            <a:ext cx="82500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average health store customer is </a:t>
            </a:r>
            <a:r>
              <a:rPr lang="en-GB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43 years old 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– down from 45 in 2018</a:t>
            </a:r>
            <a:r>
              <a:rPr lang="en-GB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01702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" y="0"/>
            <a:ext cx="12181172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1008937"/>
            <a:ext cx="10515600" cy="1325563"/>
          </a:xfrm>
        </p:spPr>
        <p:txBody>
          <a:bodyPr>
            <a:norm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Which health issues / lifestyle factors are the biggest driver of sales in your store?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8309775"/>
              </p:ext>
            </p:extLst>
          </p:nvPr>
        </p:nvGraphicFramePr>
        <p:xfrm>
          <a:off x="1062181" y="2111950"/>
          <a:ext cx="10658765" cy="4353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13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018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831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77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738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086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62792">
                <a:tc>
                  <a:txBody>
                    <a:bodyPr/>
                    <a:lstStyle/>
                    <a:p>
                      <a:pPr algn="ctr" fontAlgn="b"/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2792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Digestive Health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Digestive Health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Stress &amp; Anxiety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2792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Sleep,</a:t>
                      </a:r>
                      <a:r>
                        <a:rPr lang="en-GB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stress and energy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Sleep,</a:t>
                      </a:r>
                      <a:r>
                        <a:rPr lang="en-GB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stress and energy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Sleep,</a:t>
                      </a:r>
                      <a:r>
                        <a:rPr lang="en-GB" sz="1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stress and energy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2792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Stress &amp; Anxiety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Bone &amp; Joint Health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Digestive Health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2792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Women’s Health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Cold &amp; Flu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Bone &amp; Joint Health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2792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Bone &amp; Joint Health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Stress &amp; Anxiety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Cold &amp; Flu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2792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Healthy</a:t>
                      </a:r>
                      <a:r>
                        <a:rPr lang="en-GB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Living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Healthy</a:t>
                      </a:r>
                      <a:r>
                        <a:rPr lang="en-GB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Living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Women’s Health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2792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Allergy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Women’s Health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Allergy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2792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Cold &amp; Flu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Allergy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Brain Health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2792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Heart Health &amp; Blood Pressure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Preventative Care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Preventative Care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2792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Diet &amp; Weight Loss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Diet &amp; Weight Loss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Heart Health &amp; Blood Pressure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2792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Preventative Care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Heart Health &amp; Blood Pressure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Diet &amp; Weight Loss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5" name="Down Arrow 14"/>
          <p:cNvSpPr/>
          <p:nvPr/>
        </p:nvSpPr>
        <p:spPr>
          <a:xfrm>
            <a:off x="11342631" y="3987584"/>
            <a:ext cx="170170" cy="24498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Down Arrow 20"/>
          <p:cNvSpPr/>
          <p:nvPr/>
        </p:nvSpPr>
        <p:spPr>
          <a:xfrm>
            <a:off x="11353800" y="6171159"/>
            <a:ext cx="170170" cy="24498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Up Arrow 11">
            <a:extLst>
              <a:ext uri="{FF2B5EF4-FFF2-40B4-BE49-F238E27FC236}">
                <a16:creationId xmlns:a16="http://schemas.microsoft.com/office/drawing/2014/main" id="{6504FB47-E991-48E0-907D-A269028772B1}"/>
              </a:ext>
            </a:extLst>
          </p:cNvPr>
          <p:cNvSpPr/>
          <p:nvPr/>
        </p:nvSpPr>
        <p:spPr>
          <a:xfrm>
            <a:off x="11343821" y="2518920"/>
            <a:ext cx="160844" cy="26451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Down Arrow 15">
            <a:extLst>
              <a:ext uri="{FF2B5EF4-FFF2-40B4-BE49-F238E27FC236}">
                <a16:creationId xmlns:a16="http://schemas.microsoft.com/office/drawing/2014/main" id="{595D54E0-2EDA-4CD0-B252-C3273D0ADC9B}"/>
              </a:ext>
            </a:extLst>
          </p:cNvPr>
          <p:cNvSpPr/>
          <p:nvPr/>
        </p:nvSpPr>
        <p:spPr>
          <a:xfrm>
            <a:off x="11339158" y="3252726"/>
            <a:ext cx="170170" cy="24498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Down Arrow 15">
            <a:extLst>
              <a:ext uri="{FF2B5EF4-FFF2-40B4-BE49-F238E27FC236}">
                <a16:creationId xmlns:a16="http://schemas.microsoft.com/office/drawing/2014/main" id="{857D8E80-CF5F-41CF-9700-DDA168D4B605}"/>
              </a:ext>
            </a:extLst>
          </p:cNvPr>
          <p:cNvSpPr/>
          <p:nvPr/>
        </p:nvSpPr>
        <p:spPr>
          <a:xfrm>
            <a:off x="11339158" y="3620155"/>
            <a:ext cx="170170" cy="24498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Up Arrow 11">
            <a:extLst>
              <a:ext uri="{FF2B5EF4-FFF2-40B4-BE49-F238E27FC236}">
                <a16:creationId xmlns:a16="http://schemas.microsoft.com/office/drawing/2014/main" id="{BF2790F0-1606-4838-908B-2C38AC357D01}"/>
              </a:ext>
            </a:extLst>
          </p:cNvPr>
          <p:cNvSpPr/>
          <p:nvPr/>
        </p:nvSpPr>
        <p:spPr>
          <a:xfrm>
            <a:off x="11358463" y="4326273"/>
            <a:ext cx="160844" cy="26451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Up Arrow 11">
            <a:extLst>
              <a:ext uri="{FF2B5EF4-FFF2-40B4-BE49-F238E27FC236}">
                <a16:creationId xmlns:a16="http://schemas.microsoft.com/office/drawing/2014/main" id="{456CC153-AA69-4B98-BBDB-90B702CC9D13}"/>
              </a:ext>
            </a:extLst>
          </p:cNvPr>
          <p:cNvSpPr/>
          <p:nvPr/>
        </p:nvSpPr>
        <p:spPr>
          <a:xfrm>
            <a:off x="11351957" y="4708848"/>
            <a:ext cx="160844" cy="26451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Up Arrow 11">
            <a:extLst>
              <a:ext uri="{FF2B5EF4-FFF2-40B4-BE49-F238E27FC236}">
                <a16:creationId xmlns:a16="http://schemas.microsoft.com/office/drawing/2014/main" id="{CFCCA9C6-A8DB-493C-9CB8-8FF21B5E612A}"/>
              </a:ext>
            </a:extLst>
          </p:cNvPr>
          <p:cNvSpPr/>
          <p:nvPr/>
        </p:nvSpPr>
        <p:spPr>
          <a:xfrm>
            <a:off x="11368535" y="5061131"/>
            <a:ext cx="160844" cy="26451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Up Arrow 11">
            <a:extLst>
              <a:ext uri="{FF2B5EF4-FFF2-40B4-BE49-F238E27FC236}">
                <a16:creationId xmlns:a16="http://schemas.microsoft.com/office/drawing/2014/main" id="{23964C70-9652-4273-9A3C-33C083E3A6FD}"/>
              </a:ext>
            </a:extLst>
          </p:cNvPr>
          <p:cNvSpPr/>
          <p:nvPr/>
        </p:nvSpPr>
        <p:spPr>
          <a:xfrm>
            <a:off x="11358463" y="5765368"/>
            <a:ext cx="160844" cy="26451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21174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" y="0"/>
            <a:ext cx="12181172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943623"/>
            <a:ext cx="10515600" cy="1325563"/>
          </a:xfrm>
        </p:spPr>
        <p:txBody>
          <a:bodyPr>
            <a:normAutofit/>
          </a:bodyPr>
          <a:lstStyle/>
          <a:p>
            <a:r>
              <a:rPr lang="en-GB" sz="3600" dirty="0">
                <a:solidFill>
                  <a:schemeClr val="bg1"/>
                </a:solidFill>
              </a:rPr>
              <a:t>Approximately, what % of your store is given to:</a:t>
            </a:r>
            <a:endParaRPr lang="en-GB" sz="3600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651196564"/>
              </p:ext>
            </p:extLst>
          </p:nvPr>
        </p:nvGraphicFramePr>
        <p:xfrm>
          <a:off x="838200" y="2268538"/>
          <a:ext cx="5181600" cy="3908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Content Placeholder 1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607122155"/>
              </p:ext>
            </p:extLst>
          </p:nvPr>
        </p:nvGraphicFramePr>
        <p:xfrm>
          <a:off x="6172200" y="2268538"/>
          <a:ext cx="5181600" cy="3908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055067" y="5853797"/>
            <a:ext cx="8081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significant amount of shelf-space has returned to high margin </a:t>
            </a:r>
            <a:r>
              <a:rPr lang="en-GB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 Supplements &amp; Remedies</a:t>
            </a:r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100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" y="0"/>
            <a:ext cx="12181172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1008937"/>
            <a:ext cx="10515600" cy="1325563"/>
          </a:xfrm>
        </p:spPr>
        <p:txBody>
          <a:bodyPr>
            <a:normAutofit/>
          </a:bodyPr>
          <a:lstStyle/>
          <a:p>
            <a:r>
              <a:rPr lang="en-GB" sz="2800" dirty="0">
                <a:solidFill>
                  <a:schemeClr val="bg1"/>
                </a:solidFill>
              </a:rPr>
              <a:t>Which product category do you think offers the strongest growth potential (for your store) in the next 12 months?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9533641"/>
              </p:ext>
            </p:extLst>
          </p:nvPr>
        </p:nvGraphicFramePr>
        <p:xfrm>
          <a:off x="1034472" y="2241261"/>
          <a:ext cx="10319330" cy="3630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7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513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233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326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643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3026">
                <a:tc>
                  <a:txBody>
                    <a:bodyPr/>
                    <a:lstStyle/>
                    <a:p>
                      <a:pPr algn="ctr" fontAlgn="b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3026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Supplements / remedies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Vegan / Vegetarian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Vegan / Vegetarian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Green Lifestyle / Eco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3026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Special Diet / Free From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Supplements / remedies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Supplements / remedies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Vegan / Vegetarian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3026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Vegan / Veg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Organic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Organic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Supplements / remedies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3026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Organic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Bodycare</a:t>
                      </a:r>
                      <a:r>
                        <a:rPr lang="en-GB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&amp; Beauty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Bodycare</a:t>
                      </a:r>
                      <a:r>
                        <a:rPr lang="en-GB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&amp; Beauty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Organic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3026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Beauty / Bodycare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Special Diet / Free From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Green Lifestyle / Eco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Bodycare</a:t>
                      </a:r>
                      <a:r>
                        <a:rPr lang="en-GB" sz="16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&amp; Beauty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3026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Raw Food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Fairtrade / ethical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Special Diet / Free From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Sports Nutrition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3026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Green Lifestyle / Eco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Sports Nutrition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Sports Nutrition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Special Diet / Free From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3026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Sports Nutrition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Green Lifestyle / Eco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Fairtrade / ethical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Fairtrade / ethical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3026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Fairtrade / Ethical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Raw Foods / Superfoods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Raw Foods / Superfoods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Raw Foods / Superfoods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060544" y="5992275"/>
            <a:ext cx="80419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Green Lifestyle and Eco Products</a:t>
            </a: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are seen as the category with the strongest growth potential</a:t>
            </a:r>
            <a:r>
              <a:rPr lang="en-GB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40946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" y="0"/>
            <a:ext cx="12181172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1008937"/>
            <a:ext cx="10515600" cy="1325563"/>
          </a:xfrm>
        </p:spPr>
        <p:txBody>
          <a:bodyPr>
            <a:normAutofit/>
          </a:bodyPr>
          <a:lstStyle/>
          <a:p>
            <a:r>
              <a:rPr lang="en-GB" sz="2800" dirty="0">
                <a:solidFill>
                  <a:schemeClr val="bg1"/>
                </a:solidFill>
              </a:rPr>
              <a:t>What is your biggest motivation to stock a product in your store?</a:t>
            </a: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0741015"/>
              </p:ext>
            </p:extLst>
          </p:nvPr>
        </p:nvGraphicFramePr>
        <p:xfrm>
          <a:off x="838200" y="2111375"/>
          <a:ext cx="105156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59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539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393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072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9904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Motivation in 2016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Motivation</a:t>
                      </a:r>
                      <a:r>
                        <a:rPr lang="en-GB" sz="14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in 2017</a:t>
                      </a:r>
                      <a:endParaRPr lang="en-GB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Motivation</a:t>
                      </a:r>
                      <a:r>
                        <a:rPr lang="en-GB" sz="14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in 2018</a:t>
                      </a:r>
                      <a:endParaRPr lang="en-GB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Motivation</a:t>
                      </a:r>
                      <a:r>
                        <a:rPr lang="en-GB" sz="14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in 2019</a:t>
                      </a:r>
                      <a:endParaRPr lang="en-GB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Quality of Product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Quality of Product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Quality of Product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Quality of Product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Customer request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Exclusive</a:t>
                      </a:r>
                      <a:r>
                        <a:rPr lang="en-GB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to independents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Customer request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Exclusive</a:t>
                      </a:r>
                      <a:r>
                        <a:rPr lang="en-GB" sz="1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to independents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Exclusive to independents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Customer request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Exclusive</a:t>
                      </a:r>
                      <a:r>
                        <a:rPr lang="en-GB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to independents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Customer request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Support from Supplier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Support from supplier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Support from supplier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Product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Margin / Price deal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Product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Margin / Price Deal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Margin / Price Deal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Supplier Deal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Supplier deal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Product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Support from supplier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Product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Margin / Price Deal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Supplier deal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Supplier deal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Account Terms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Account Terms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Account Terms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Account Terms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38199" y="5582169"/>
            <a:ext cx="105156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52% 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of retailers state </a:t>
            </a:r>
            <a:r>
              <a:rPr lang="en-GB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'Quality of Product' 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as the main motivation for stocking a product.  However </a:t>
            </a:r>
            <a:r>
              <a:rPr lang="en-GB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20% 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now cite </a:t>
            </a:r>
            <a:r>
              <a:rPr lang="en-GB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‘Exclusive to Independents’ 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as a key driver to help offer a point of difference.</a:t>
            </a:r>
          </a:p>
        </p:txBody>
      </p:sp>
    </p:spTree>
    <p:extLst>
      <p:ext uri="{BB962C8B-B14F-4D97-AF65-F5344CB8AC3E}">
        <p14:creationId xmlns:p14="http://schemas.microsoft.com/office/powerpoint/2010/main" val="1961650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" y="0"/>
            <a:ext cx="12181172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1008937"/>
            <a:ext cx="10515600" cy="1325563"/>
          </a:xfrm>
        </p:spPr>
        <p:txBody>
          <a:bodyPr>
            <a:normAutofit/>
          </a:bodyPr>
          <a:lstStyle/>
          <a:p>
            <a:r>
              <a:rPr lang="en-GB" sz="2800" dirty="0">
                <a:solidFill>
                  <a:schemeClr val="bg1"/>
                </a:solidFill>
              </a:rPr>
              <a:t>Which wholesalers do you use?</a:t>
            </a:r>
          </a:p>
        </p:txBody>
      </p:sp>
      <p:graphicFrame>
        <p:nvGraphicFramePr>
          <p:cNvPr id="5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5161054"/>
              </p:ext>
            </p:extLst>
          </p:nvPr>
        </p:nvGraphicFramePr>
        <p:xfrm>
          <a:off x="838200" y="2335213"/>
          <a:ext cx="10515600" cy="3841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095999" y="2490352"/>
            <a:ext cx="50447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CLF 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and </a:t>
            </a:r>
            <a:r>
              <a:rPr lang="en-GB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Health Store 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remain the most popular wholesalers – but retailers are shopping around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33624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" y="0"/>
            <a:ext cx="12181172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981351"/>
            <a:ext cx="10515600" cy="1325563"/>
          </a:xfrm>
        </p:spPr>
        <p:txBody>
          <a:bodyPr>
            <a:normAutofit/>
          </a:bodyPr>
          <a:lstStyle/>
          <a:p>
            <a:r>
              <a:rPr lang="en-GB" sz="2000" dirty="0">
                <a:solidFill>
                  <a:schemeClr val="bg1"/>
                </a:solidFill>
              </a:rPr>
              <a:t>What do you currently see as the biggest threat to independent natural products retailing?</a:t>
            </a:r>
          </a:p>
        </p:txBody>
      </p:sp>
      <p:graphicFrame>
        <p:nvGraphicFramePr>
          <p:cNvPr id="6" name="Content Placeholder 9"/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ontent Placeholder 9"/>
          <p:cNvGraphicFramePr>
            <a:graphicFrameLocks/>
          </p:cNvGraphicFramePr>
          <p:nvPr/>
        </p:nvGraphicFramePr>
        <p:xfrm>
          <a:off x="839788" y="2325170"/>
          <a:ext cx="10879461" cy="38644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077109"/>
              </p:ext>
            </p:extLst>
          </p:nvPr>
        </p:nvGraphicFramePr>
        <p:xfrm>
          <a:off x="990600" y="19780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452844" y="2764979"/>
            <a:ext cx="54666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Uncertainty surrounding </a:t>
            </a:r>
            <a:r>
              <a:rPr lang="en-GB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BREXIT 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along with</a:t>
            </a:r>
            <a:r>
              <a:rPr lang="en-GB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online retailers 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is seen as the </a:t>
            </a:r>
            <a:r>
              <a:rPr lang="en-GB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biggest threat 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 independents.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‘Other’ focussed on </a:t>
            </a:r>
            <a:r>
              <a:rPr lang="en-GB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town centre decline 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and </a:t>
            </a:r>
            <a:r>
              <a:rPr lang="en-GB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local council mis-management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94737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" y="0"/>
            <a:ext cx="12181172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39775" y="1044222"/>
            <a:ext cx="10515600" cy="1128548"/>
          </a:xfrm>
        </p:spPr>
        <p:txBody>
          <a:bodyPr>
            <a:normAutofit/>
          </a:bodyPr>
          <a:lstStyle/>
          <a:p>
            <a:r>
              <a:rPr lang="en-GB" sz="2000" dirty="0">
                <a:solidFill>
                  <a:schemeClr val="bg1"/>
                </a:solidFill>
              </a:rPr>
              <a:t>What do you currently see as the biggest opportunity for independent natural products retailers?</a:t>
            </a:r>
          </a:p>
        </p:txBody>
      </p:sp>
      <p:graphicFrame>
        <p:nvGraphicFramePr>
          <p:cNvPr id="6" name="Content Placeholder 9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453406431"/>
              </p:ext>
            </p:extLst>
          </p:nvPr>
        </p:nvGraphicFramePr>
        <p:xfrm>
          <a:off x="762000" y="2254250"/>
          <a:ext cx="5135563" cy="3922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Content Placeholder 1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544910080"/>
              </p:ext>
            </p:extLst>
          </p:nvPr>
        </p:nvGraphicFramePr>
        <p:xfrm>
          <a:off x="6096000" y="2172770"/>
          <a:ext cx="5181600" cy="3671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Content Placeholder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9532472"/>
              </p:ext>
            </p:extLst>
          </p:nvPr>
        </p:nvGraphicFramePr>
        <p:xfrm>
          <a:off x="839788" y="2325170"/>
          <a:ext cx="5157787" cy="38644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Content Placeholder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0934963"/>
              </p:ext>
            </p:extLst>
          </p:nvPr>
        </p:nvGraphicFramePr>
        <p:xfrm>
          <a:off x="839788" y="2186572"/>
          <a:ext cx="5157787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644557" y="5853797"/>
            <a:ext cx="89028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Changing shopping habits 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is still seen as the biggest opportunity for independent retailers.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‘Other’ included the growing consumer awareness around </a:t>
            </a:r>
            <a:r>
              <a:rPr lang="en-GB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health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and </a:t>
            </a:r>
            <a:r>
              <a:rPr lang="en-GB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eco lifestyles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39441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" y="0"/>
            <a:ext cx="12181172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39775" y="1044222"/>
            <a:ext cx="10515600" cy="1128548"/>
          </a:xfrm>
        </p:spPr>
        <p:txBody>
          <a:bodyPr>
            <a:normAutofit/>
          </a:bodyPr>
          <a:lstStyle/>
          <a:p>
            <a:r>
              <a:rPr lang="en-GB" sz="3600" dirty="0">
                <a:solidFill>
                  <a:schemeClr val="bg1"/>
                </a:solidFill>
              </a:rPr>
              <a:t>Do you have an e-commerce site?</a:t>
            </a:r>
          </a:p>
        </p:txBody>
      </p:sp>
      <p:graphicFrame>
        <p:nvGraphicFramePr>
          <p:cNvPr id="6" name="Content Placeholder 9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453406431"/>
              </p:ext>
            </p:extLst>
          </p:nvPr>
        </p:nvGraphicFramePr>
        <p:xfrm>
          <a:off x="762000" y="2254250"/>
          <a:ext cx="5135563" cy="3922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Content Placeholder 1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970009604"/>
              </p:ext>
            </p:extLst>
          </p:nvPr>
        </p:nvGraphicFramePr>
        <p:xfrm>
          <a:off x="6112669" y="1991995"/>
          <a:ext cx="5181600" cy="3671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Content Placeholder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9532472"/>
              </p:ext>
            </p:extLst>
          </p:nvPr>
        </p:nvGraphicFramePr>
        <p:xfrm>
          <a:off x="839788" y="2325170"/>
          <a:ext cx="5157787" cy="38644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Content Placeholder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3870640"/>
              </p:ext>
            </p:extLst>
          </p:nvPr>
        </p:nvGraphicFramePr>
        <p:xfrm>
          <a:off x="817564" y="2080212"/>
          <a:ext cx="5157787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994611" y="5655815"/>
            <a:ext cx="104353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GB" sz="2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third of independent retailers sell via their </a:t>
            </a:r>
            <a:r>
              <a:rPr lang="en-GB" sz="20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websites.</a:t>
            </a:r>
            <a:r>
              <a:rPr lang="en-GB" sz="2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GB" sz="2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16% also see selling online as their </a:t>
            </a:r>
            <a:r>
              <a:rPr lang="en-GB" sz="20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biggest opportunity</a:t>
            </a:r>
            <a:r>
              <a:rPr lang="en-GB" sz="2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in 2019. </a:t>
            </a:r>
            <a:endParaRPr lang="en-GB" sz="2000" i="1" dirty="0"/>
          </a:p>
        </p:txBody>
      </p:sp>
    </p:spTree>
    <p:extLst>
      <p:ext uri="{BB962C8B-B14F-4D97-AF65-F5344CB8AC3E}">
        <p14:creationId xmlns:p14="http://schemas.microsoft.com/office/powerpoint/2010/main" val="3093067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" y="0"/>
            <a:ext cx="12181172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943623"/>
            <a:ext cx="10515600" cy="1325563"/>
          </a:xfrm>
        </p:spPr>
        <p:txBody>
          <a:bodyPr>
            <a:normAutofit/>
          </a:bodyPr>
          <a:lstStyle/>
          <a:p>
            <a:r>
              <a:rPr lang="en-GB" sz="3600" dirty="0">
                <a:solidFill>
                  <a:schemeClr val="bg1"/>
                </a:solidFill>
              </a:rPr>
              <a:t>How long have you owned your business?</a:t>
            </a:r>
            <a:endParaRPr lang="en-GB" sz="3600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504743500"/>
              </p:ext>
            </p:extLst>
          </p:nvPr>
        </p:nvGraphicFramePr>
        <p:xfrm>
          <a:off x="838200" y="2268538"/>
          <a:ext cx="5181600" cy="3908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Content Placeholder 1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407999420"/>
              </p:ext>
            </p:extLst>
          </p:nvPr>
        </p:nvGraphicFramePr>
        <p:xfrm>
          <a:off x="6172200" y="2268538"/>
          <a:ext cx="5181600" cy="3908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1754963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" y="0"/>
            <a:ext cx="12181172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39775" y="1044222"/>
            <a:ext cx="10515600" cy="1128548"/>
          </a:xfrm>
        </p:spPr>
        <p:txBody>
          <a:bodyPr>
            <a:normAutofit/>
          </a:bodyPr>
          <a:lstStyle/>
          <a:p>
            <a:r>
              <a:rPr lang="en-GB" sz="3200" dirty="0">
                <a:solidFill>
                  <a:schemeClr val="bg1"/>
                </a:solidFill>
              </a:rPr>
              <a:t>If yes, what % of total sales do your online sales represent?</a:t>
            </a:r>
          </a:p>
        </p:txBody>
      </p:sp>
      <p:graphicFrame>
        <p:nvGraphicFramePr>
          <p:cNvPr id="6" name="Content Placeholder 9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453406431"/>
              </p:ext>
            </p:extLst>
          </p:nvPr>
        </p:nvGraphicFramePr>
        <p:xfrm>
          <a:off x="762000" y="2254250"/>
          <a:ext cx="5135563" cy="3922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Content Placeholder 1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890898392"/>
              </p:ext>
            </p:extLst>
          </p:nvPr>
        </p:nvGraphicFramePr>
        <p:xfrm>
          <a:off x="6185060" y="2423563"/>
          <a:ext cx="5181600" cy="3671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Content Placeholder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9532472"/>
              </p:ext>
            </p:extLst>
          </p:nvPr>
        </p:nvGraphicFramePr>
        <p:xfrm>
          <a:off x="839788" y="2325170"/>
          <a:ext cx="5157787" cy="38644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Content Placeholder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2470576"/>
              </p:ext>
            </p:extLst>
          </p:nvPr>
        </p:nvGraphicFramePr>
        <p:xfrm>
          <a:off x="839788" y="2505075"/>
          <a:ext cx="4879877" cy="34999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434561" y="6004997"/>
            <a:ext cx="7814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Average </a:t>
            </a:r>
            <a:r>
              <a:rPr lang="en-GB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% of  total sales 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has dropped from </a:t>
            </a:r>
            <a:r>
              <a:rPr lang="en-GB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12.5% 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 2018 to just over </a:t>
            </a:r>
            <a:r>
              <a:rPr lang="en-GB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7%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in 2019 </a:t>
            </a:r>
            <a:endParaRPr lang="en-GB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293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" y="0"/>
            <a:ext cx="12181172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1008937"/>
            <a:ext cx="10515600" cy="1325563"/>
          </a:xfrm>
        </p:spPr>
        <p:txBody>
          <a:bodyPr>
            <a:normAutofit/>
          </a:bodyPr>
          <a:lstStyle/>
          <a:p>
            <a:r>
              <a:rPr lang="en-GB" sz="2800" dirty="0">
                <a:solidFill>
                  <a:schemeClr val="bg1"/>
                </a:solidFill>
              </a:rPr>
              <a:t>What marketing activities do you currently use?</a:t>
            </a:r>
          </a:p>
        </p:txBody>
      </p:sp>
      <p:graphicFrame>
        <p:nvGraphicFramePr>
          <p:cNvPr id="5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9171125"/>
              </p:ext>
            </p:extLst>
          </p:nvPr>
        </p:nvGraphicFramePr>
        <p:xfrm>
          <a:off x="838200" y="2335213"/>
          <a:ext cx="10515600" cy="3841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074063" y="2202024"/>
            <a:ext cx="8663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Retailers are embracing </a:t>
            </a:r>
            <a:r>
              <a:rPr lang="en-GB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technology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to promote their stores - at the same time as engaging with their customers through </a:t>
            </a:r>
            <a:r>
              <a:rPr lang="en-GB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local 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and </a:t>
            </a:r>
            <a:r>
              <a:rPr lang="en-GB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instore events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829177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" y="0"/>
            <a:ext cx="12181172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935758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sz="2400" dirty="0">
                <a:solidFill>
                  <a:schemeClr val="bg1"/>
                </a:solidFill>
              </a:rPr>
              <a:t>Which social media platforms do you currently use to promote your business?</a:t>
            </a: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042549911"/>
              </p:ext>
            </p:extLst>
          </p:nvPr>
        </p:nvGraphicFramePr>
        <p:xfrm>
          <a:off x="762000" y="2148898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596739321"/>
              </p:ext>
            </p:extLst>
          </p:nvPr>
        </p:nvGraphicFramePr>
        <p:xfrm>
          <a:off x="6172200" y="2261321"/>
          <a:ext cx="51816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Platform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Facebook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Twitter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Instagram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None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Pinterest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LinkedIn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Google Plus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313714" y="5353275"/>
            <a:ext cx="48985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Facebook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is still the independent retailer’s most popular form of social media for promoting their business but </a:t>
            </a:r>
            <a:r>
              <a:rPr lang="en-GB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Instagram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has again seen the biggest growth.</a:t>
            </a:r>
          </a:p>
        </p:txBody>
      </p:sp>
    </p:spTree>
    <p:extLst>
      <p:ext uri="{BB962C8B-B14F-4D97-AF65-F5344CB8AC3E}">
        <p14:creationId xmlns:p14="http://schemas.microsoft.com/office/powerpoint/2010/main" val="3200791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" y="0"/>
            <a:ext cx="12181172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39775" y="1044222"/>
            <a:ext cx="10515600" cy="1128548"/>
          </a:xfrm>
        </p:spPr>
        <p:txBody>
          <a:bodyPr>
            <a:normAutofit/>
          </a:bodyPr>
          <a:lstStyle/>
          <a:p>
            <a:r>
              <a:rPr lang="en-GB" sz="3600" dirty="0">
                <a:solidFill>
                  <a:schemeClr val="bg1"/>
                </a:solidFill>
              </a:rPr>
              <a:t>  Do you offer additional services?</a:t>
            </a:r>
          </a:p>
        </p:txBody>
      </p:sp>
      <p:graphicFrame>
        <p:nvGraphicFramePr>
          <p:cNvPr id="6" name="Content Placeholder 9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453406431"/>
              </p:ext>
            </p:extLst>
          </p:nvPr>
        </p:nvGraphicFramePr>
        <p:xfrm>
          <a:off x="762000" y="2254250"/>
          <a:ext cx="5135563" cy="3922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Content Placeholder 1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221377431"/>
              </p:ext>
            </p:extLst>
          </p:nvPr>
        </p:nvGraphicFramePr>
        <p:xfrm>
          <a:off x="6172200" y="2505075"/>
          <a:ext cx="5181600" cy="3671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Content Placeholder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9532472"/>
              </p:ext>
            </p:extLst>
          </p:nvPr>
        </p:nvGraphicFramePr>
        <p:xfrm>
          <a:off x="839788" y="2325170"/>
          <a:ext cx="5157787" cy="38644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Content Placeholder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4441089"/>
              </p:ext>
            </p:extLst>
          </p:nvPr>
        </p:nvGraphicFramePr>
        <p:xfrm>
          <a:off x="839788" y="2505075"/>
          <a:ext cx="5157787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873015" y="6073777"/>
            <a:ext cx="642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Yoga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classes are now a more popular offering than </a:t>
            </a:r>
            <a:r>
              <a:rPr lang="en-GB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cookery 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classes</a:t>
            </a:r>
          </a:p>
        </p:txBody>
      </p:sp>
    </p:spTree>
    <p:extLst>
      <p:ext uri="{BB962C8B-B14F-4D97-AF65-F5344CB8AC3E}">
        <p14:creationId xmlns:p14="http://schemas.microsoft.com/office/powerpoint/2010/main" val="2243246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" y="0"/>
            <a:ext cx="12181172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1008937"/>
            <a:ext cx="10515600" cy="1325563"/>
          </a:xfrm>
        </p:spPr>
        <p:txBody>
          <a:bodyPr>
            <a:normAutofit/>
          </a:bodyPr>
          <a:lstStyle/>
          <a:p>
            <a:r>
              <a:rPr lang="en-GB" sz="3600" dirty="0">
                <a:solidFill>
                  <a:schemeClr val="bg1"/>
                </a:solidFill>
              </a:rPr>
              <a:t>In the near future, do you plan to: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4409531"/>
              </p:ext>
            </p:extLst>
          </p:nvPr>
        </p:nvGraphicFramePr>
        <p:xfrm>
          <a:off x="838200" y="2252645"/>
          <a:ext cx="10515600" cy="33553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1-2 years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2-3 years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3-5 years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5+ years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Expand / refurbish your current premises?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Take on additional premises?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Sell your business?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1-2 years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2-3 years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3-5 years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5+ years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Expand / refurbish your current premises?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Take on additional premises?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Sell your business?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729982" y="5747657"/>
            <a:ext cx="6824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46% of retailers plan to </a:t>
            </a:r>
            <a:r>
              <a:rPr lang="en-GB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expand or refurbish 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within the next 5 years.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30802" y="6118162"/>
            <a:ext cx="7627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27% of retailers plan to take on </a:t>
            </a:r>
            <a:r>
              <a:rPr lang="en-GB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additional premises 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within the next 2 years. </a:t>
            </a:r>
          </a:p>
        </p:txBody>
      </p:sp>
    </p:spTree>
    <p:extLst>
      <p:ext uri="{BB962C8B-B14F-4D97-AF65-F5344CB8AC3E}">
        <p14:creationId xmlns:p14="http://schemas.microsoft.com/office/powerpoint/2010/main" val="2842194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" y="0"/>
            <a:ext cx="12181172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981351"/>
            <a:ext cx="10515600" cy="1325563"/>
          </a:xfrm>
        </p:spPr>
        <p:txBody>
          <a:bodyPr>
            <a:norm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Where do you currently get most of your information (industry and business)?</a:t>
            </a:r>
          </a:p>
        </p:txBody>
      </p:sp>
      <p:graphicFrame>
        <p:nvGraphicFramePr>
          <p:cNvPr id="6" name="Content Placeholder 9"/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ontent Placeholder 9"/>
          <p:cNvGraphicFramePr>
            <a:graphicFrameLocks/>
          </p:cNvGraphicFramePr>
          <p:nvPr/>
        </p:nvGraphicFramePr>
        <p:xfrm>
          <a:off x="839788" y="2325170"/>
          <a:ext cx="10879461" cy="38644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4308443"/>
              </p:ext>
            </p:extLst>
          </p:nvPr>
        </p:nvGraphicFramePr>
        <p:xfrm>
          <a:off x="990600" y="19780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912193" y="2459314"/>
            <a:ext cx="685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Trade press 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and is still the most important source of information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Trade shows 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and </a:t>
            </a:r>
            <a:r>
              <a:rPr lang="en-GB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online b2b content 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are also increasingly important.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021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" y="0"/>
            <a:ext cx="12181172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39775" y="1044222"/>
            <a:ext cx="10515600" cy="1128548"/>
          </a:xfrm>
        </p:spPr>
        <p:txBody>
          <a:bodyPr>
            <a:normAutofit/>
          </a:bodyPr>
          <a:lstStyle/>
          <a:p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400" dirty="0">
                <a:solidFill>
                  <a:schemeClr val="bg1"/>
                </a:solidFill>
              </a:rPr>
              <a:t> If you belong to a trade association, please let us know which one(s):</a:t>
            </a:r>
          </a:p>
        </p:txBody>
      </p:sp>
      <p:graphicFrame>
        <p:nvGraphicFramePr>
          <p:cNvPr id="6" name="Content Placeholder 9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453406431"/>
              </p:ext>
            </p:extLst>
          </p:nvPr>
        </p:nvGraphicFramePr>
        <p:xfrm>
          <a:off x="762000" y="2254250"/>
          <a:ext cx="5135563" cy="3922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Content Placeholder 1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729136222"/>
              </p:ext>
            </p:extLst>
          </p:nvPr>
        </p:nvGraphicFramePr>
        <p:xfrm>
          <a:off x="6172200" y="2505075"/>
          <a:ext cx="5181600" cy="3671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Content Placeholder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9532472"/>
              </p:ext>
            </p:extLst>
          </p:nvPr>
        </p:nvGraphicFramePr>
        <p:xfrm>
          <a:off x="839788" y="2325170"/>
          <a:ext cx="5157787" cy="38644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Content Placeholder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0576524"/>
              </p:ext>
            </p:extLst>
          </p:nvPr>
        </p:nvGraphicFramePr>
        <p:xfrm>
          <a:off x="839788" y="2505075"/>
          <a:ext cx="5157787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63555" y="6139936"/>
            <a:ext cx="10664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Those who answered ‘no’ questioned the value of joining a trade association.</a:t>
            </a:r>
          </a:p>
        </p:txBody>
      </p:sp>
    </p:spTree>
    <p:extLst>
      <p:ext uri="{BB962C8B-B14F-4D97-AF65-F5344CB8AC3E}">
        <p14:creationId xmlns:p14="http://schemas.microsoft.com/office/powerpoint/2010/main" val="427475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" y="0"/>
            <a:ext cx="12181172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1008937"/>
            <a:ext cx="10515600" cy="1325563"/>
          </a:xfrm>
        </p:spPr>
        <p:txBody>
          <a:bodyPr>
            <a:normAutofit/>
          </a:bodyPr>
          <a:lstStyle/>
          <a:p>
            <a:r>
              <a:rPr lang="en-GB" sz="2800" dirty="0">
                <a:solidFill>
                  <a:schemeClr val="bg1"/>
                </a:solidFill>
              </a:rPr>
              <a:t>Are you more, or less optimistic about business than 12 months ago?</a:t>
            </a:r>
          </a:p>
        </p:txBody>
      </p:sp>
      <p:graphicFrame>
        <p:nvGraphicFramePr>
          <p:cNvPr id="5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9633351"/>
              </p:ext>
            </p:extLst>
          </p:nvPr>
        </p:nvGraphicFramePr>
        <p:xfrm>
          <a:off x="838200" y="2335213"/>
          <a:ext cx="10515600" cy="3841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834882" y="2444621"/>
            <a:ext cx="7697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Retailer </a:t>
            </a:r>
            <a:r>
              <a:rPr lang="en-GB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optimism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has dropped from 61% to 39% over the past 12 months.  </a:t>
            </a:r>
          </a:p>
        </p:txBody>
      </p:sp>
    </p:spTree>
    <p:extLst>
      <p:ext uri="{BB962C8B-B14F-4D97-AF65-F5344CB8AC3E}">
        <p14:creationId xmlns:p14="http://schemas.microsoft.com/office/powerpoint/2010/main" val="2612349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" y="0"/>
            <a:ext cx="12181172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39775" y="1044222"/>
            <a:ext cx="10515600" cy="1128548"/>
          </a:xfrm>
        </p:spPr>
        <p:txBody>
          <a:bodyPr>
            <a:normAutofit/>
          </a:bodyPr>
          <a:lstStyle/>
          <a:p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400" dirty="0">
                <a:solidFill>
                  <a:schemeClr val="bg1"/>
                </a:solidFill>
              </a:rPr>
              <a:t>What is the independent natural health store's single biggest Unique Selling Point?</a:t>
            </a:r>
          </a:p>
        </p:txBody>
      </p:sp>
      <p:graphicFrame>
        <p:nvGraphicFramePr>
          <p:cNvPr id="6" name="Content Placeholder 9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453406431"/>
              </p:ext>
            </p:extLst>
          </p:nvPr>
        </p:nvGraphicFramePr>
        <p:xfrm>
          <a:off x="762000" y="2254250"/>
          <a:ext cx="5135563" cy="3922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Content Placeholder 1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361568772"/>
              </p:ext>
            </p:extLst>
          </p:nvPr>
        </p:nvGraphicFramePr>
        <p:xfrm>
          <a:off x="6172200" y="2505075"/>
          <a:ext cx="5181600" cy="3671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Content Placeholder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9532472"/>
              </p:ext>
            </p:extLst>
          </p:nvPr>
        </p:nvGraphicFramePr>
        <p:xfrm>
          <a:off x="839788" y="2325170"/>
          <a:ext cx="5157787" cy="38644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Content Placeholder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8885118"/>
              </p:ext>
            </p:extLst>
          </p:nvPr>
        </p:nvGraphicFramePr>
        <p:xfrm>
          <a:off x="839788" y="2505075"/>
          <a:ext cx="5157787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083647" y="6031014"/>
            <a:ext cx="99770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Invest in your staff!  </a:t>
            </a:r>
            <a:r>
              <a:rPr lang="en-GB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Staff product knowledge </a:t>
            </a: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and</a:t>
            </a:r>
            <a:r>
              <a:rPr lang="en-GB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overall customer care </a:t>
            </a: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are the successful health store’s biggest USPs.</a:t>
            </a:r>
          </a:p>
        </p:txBody>
      </p:sp>
    </p:spTree>
    <p:extLst>
      <p:ext uri="{BB962C8B-B14F-4D97-AF65-F5344CB8AC3E}">
        <p14:creationId xmlns:p14="http://schemas.microsoft.com/office/powerpoint/2010/main" val="971140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" y="0"/>
            <a:ext cx="12181172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345233" y="1056011"/>
            <a:ext cx="10515600" cy="1128713"/>
          </a:xfrm>
        </p:spPr>
        <p:txBody>
          <a:bodyPr>
            <a:normAutofit/>
          </a:bodyPr>
          <a:lstStyle/>
          <a:p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400" dirty="0">
                <a:solidFill>
                  <a:schemeClr val="bg1"/>
                </a:solidFill>
              </a:rPr>
              <a:t>Thinking about the things you learnt in 2018, what will you do differently in 2019?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33600" y="2810741"/>
            <a:ext cx="46373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“Do more instore promotions</a:t>
            </a:r>
            <a:r>
              <a:rPr lang="en-GB" sz="2400" b="1" dirty="0"/>
              <a:t>”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418909" y="4476677"/>
            <a:ext cx="44678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“Sell the business”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18208" y="3372751"/>
            <a:ext cx="1967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“Close our store!”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770966" y="2216325"/>
            <a:ext cx="51157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“More </a:t>
            </a:r>
            <a:r>
              <a:rPr lang="en-GB" sz="2800" b="1" dirty="0"/>
              <a:t>vegan</a:t>
            </a:r>
            <a:r>
              <a:rPr lang="en-GB" sz="2800" dirty="0"/>
              <a:t> products”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63914" y="2121373"/>
            <a:ext cx="50720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“</a:t>
            </a:r>
            <a:r>
              <a:rPr lang="en-GB" sz="2800" dirty="0">
                <a:latin typeface="Cambria" panose="02040503050406030204" pitchFamily="18" charset="0"/>
              </a:rPr>
              <a:t>Be bolder with </a:t>
            </a:r>
            <a:r>
              <a:rPr lang="en-GB" sz="2800" b="1" dirty="0">
                <a:latin typeface="Cambria" panose="02040503050406030204" pitchFamily="18" charset="0"/>
              </a:rPr>
              <a:t>new products</a:t>
            </a:r>
            <a:r>
              <a:rPr lang="en-GB" sz="2800" dirty="0">
                <a:latin typeface="Cambria" panose="02040503050406030204" pitchFamily="18" charset="0"/>
              </a:rPr>
              <a:t>”</a:t>
            </a:r>
            <a:endParaRPr lang="en-GB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3153481" y="3789101"/>
            <a:ext cx="57860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/>
              <a:t>“Increase </a:t>
            </a:r>
            <a:r>
              <a:rPr lang="en-GB" sz="3200" b="1" dirty="0"/>
              <a:t>social media </a:t>
            </a:r>
            <a:r>
              <a:rPr lang="en-GB" sz="3200" dirty="0"/>
              <a:t>presence”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04226" y="4494205"/>
            <a:ext cx="38777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“Plan, implement and measure more than in 2018.”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452283" y="4461373"/>
            <a:ext cx="3188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“Open an </a:t>
            </a:r>
            <a:r>
              <a:rPr lang="en-GB" sz="2400" b="1" dirty="0"/>
              <a:t>online store</a:t>
            </a:r>
            <a:r>
              <a:rPr lang="en-GB" sz="2400" dirty="0"/>
              <a:t>”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390216" y="5880175"/>
            <a:ext cx="31649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“Try to have less waste”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201742" y="5594331"/>
            <a:ext cx="2729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“Try to take more time off”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545017" y="5182633"/>
            <a:ext cx="43423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Batang" panose="02030600000101010101" pitchFamily="18" charset="-127"/>
                <a:ea typeface="Batang" panose="02030600000101010101" pitchFamily="18" charset="-127"/>
              </a:rPr>
              <a:t>“Stock more </a:t>
            </a:r>
            <a:r>
              <a:rPr lang="en-GB" sz="2800" b="1" dirty="0">
                <a:latin typeface="Batang" panose="02030600000101010101" pitchFamily="18" charset="-127"/>
                <a:ea typeface="Batang" panose="02030600000101010101" pitchFamily="18" charset="-127"/>
              </a:rPr>
              <a:t>zero waste </a:t>
            </a:r>
            <a:r>
              <a:rPr lang="en-GB" sz="2800" dirty="0">
                <a:latin typeface="Batang" panose="02030600000101010101" pitchFamily="18" charset="-127"/>
                <a:ea typeface="Batang" panose="02030600000101010101" pitchFamily="18" charset="-127"/>
              </a:rPr>
              <a:t>products”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770966" y="3009149"/>
            <a:ext cx="4457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i="1" dirty="0">
                <a:latin typeface="Calibri Light" panose="020F0302020204030204" pitchFamily="34" charset="0"/>
              </a:rPr>
              <a:t>“Do more instore events.”</a:t>
            </a:r>
          </a:p>
        </p:txBody>
      </p:sp>
    </p:spTree>
    <p:extLst>
      <p:ext uri="{BB962C8B-B14F-4D97-AF65-F5344CB8AC3E}">
        <p14:creationId xmlns:p14="http://schemas.microsoft.com/office/powerpoint/2010/main" val="2442184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" y="0"/>
            <a:ext cx="12181172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981351"/>
            <a:ext cx="10515600" cy="1325563"/>
          </a:xfrm>
        </p:spPr>
        <p:txBody>
          <a:bodyPr>
            <a:normAutofit/>
          </a:bodyPr>
          <a:lstStyle/>
          <a:p>
            <a:r>
              <a:rPr lang="en-GB" sz="3600" dirty="0">
                <a:solidFill>
                  <a:schemeClr val="bg1"/>
                </a:solidFill>
              </a:rPr>
              <a:t>What best describes your store(s)?</a:t>
            </a:r>
          </a:p>
        </p:txBody>
      </p:sp>
      <p:graphicFrame>
        <p:nvGraphicFramePr>
          <p:cNvPr id="6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340643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ontent Placeholder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0825683"/>
              </p:ext>
            </p:extLst>
          </p:nvPr>
        </p:nvGraphicFramePr>
        <p:xfrm>
          <a:off x="839788" y="2325170"/>
          <a:ext cx="10879461" cy="38644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0819971"/>
              </p:ext>
            </p:extLst>
          </p:nvPr>
        </p:nvGraphicFramePr>
        <p:xfrm>
          <a:off x="990600" y="2164701"/>
          <a:ext cx="10515600" cy="41646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626428" y="2645990"/>
            <a:ext cx="67273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More stores are embracing their sustainable values in 2019 and identifying as 'Green Lifestyle Stores’</a:t>
            </a:r>
            <a:endParaRPr lang="en-GB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769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3206" y="0"/>
            <a:ext cx="12181172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78881" y="3013501"/>
            <a:ext cx="28342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800" b="1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90737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" y="0"/>
            <a:ext cx="12181172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1008937"/>
            <a:ext cx="10515600" cy="1325563"/>
          </a:xfrm>
        </p:spPr>
        <p:txBody>
          <a:bodyPr>
            <a:normAutofit/>
          </a:bodyPr>
          <a:lstStyle/>
          <a:p>
            <a:r>
              <a:rPr lang="en-GB" sz="3600" dirty="0">
                <a:solidFill>
                  <a:schemeClr val="bg1"/>
                </a:solidFill>
              </a:rPr>
              <a:t>How many shop units do you own?</a:t>
            </a:r>
          </a:p>
        </p:txBody>
      </p:sp>
      <p:graphicFrame>
        <p:nvGraphicFramePr>
          <p:cNvPr id="5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7822316"/>
              </p:ext>
            </p:extLst>
          </p:nvPr>
        </p:nvGraphicFramePr>
        <p:xfrm>
          <a:off x="838200" y="2335213"/>
          <a:ext cx="10515600" cy="3841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367464" y="2598003"/>
            <a:ext cx="3693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2019 average – </a:t>
            </a:r>
            <a:r>
              <a:rPr lang="en-GB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1.23 stores </a:t>
            </a:r>
          </a:p>
          <a:p>
            <a:pPr algn="ctr"/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down from 1.36 in 2018</a:t>
            </a:r>
          </a:p>
        </p:txBody>
      </p:sp>
    </p:spTree>
    <p:extLst>
      <p:ext uri="{BB962C8B-B14F-4D97-AF65-F5344CB8AC3E}">
        <p14:creationId xmlns:p14="http://schemas.microsoft.com/office/powerpoint/2010/main" val="1116152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" y="0"/>
            <a:ext cx="12181172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1008937"/>
            <a:ext cx="10515600" cy="1325563"/>
          </a:xfrm>
        </p:spPr>
        <p:txBody>
          <a:bodyPr>
            <a:normAutofit/>
          </a:bodyPr>
          <a:lstStyle/>
          <a:p>
            <a:r>
              <a:rPr lang="en-GB" sz="3600" dirty="0">
                <a:solidFill>
                  <a:schemeClr val="bg1"/>
                </a:solidFill>
              </a:rPr>
              <a:t>How many staff do you employ?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6012867"/>
              </p:ext>
            </p:extLst>
          </p:nvPr>
        </p:nvGraphicFramePr>
        <p:xfrm>
          <a:off x="838200" y="2371210"/>
          <a:ext cx="105156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Average Health Store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Full Time – per retailer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 Time – per retailer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Full Time – per store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 Time – per store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 Full Time Staff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 Part Time Staff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96539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" y="0"/>
            <a:ext cx="12181172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935758"/>
            <a:ext cx="10515600" cy="1325563"/>
          </a:xfrm>
        </p:spPr>
        <p:txBody>
          <a:bodyPr>
            <a:normAutofit/>
          </a:bodyPr>
          <a:lstStyle/>
          <a:p>
            <a:r>
              <a:rPr lang="en-GB" sz="3600" dirty="0">
                <a:solidFill>
                  <a:schemeClr val="bg1"/>
                </a:solidFill>
              </a:rPr>
              <a:t>What was your revenue for 2018?</a:t>
            </a: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15972098"/>
              </p:ext>
            </p:extLst>
          </p:nvPr>
        </p:nvGraphicFramePr>
        <p:xfrm>
          <a:off x="762000" y="2148898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517688666"/>
              </p:ext>
            </p:extLst>
          </p:nvPr>
        </p:nvGraphicFramePr>
        <p:xfrm>
          <a:off x="6330820" y="2723168"/>
          <a:ext cx="5181600" cy="233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+mn-lt"/>
                        </a:rPr>
                        <a:t>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+mn-lt"/>
                        </a:rPr>
                        <a:t>Average store</a:t>
                      </a:r>
                      <a:r>
                        <a:rPr lang="en-GB" sz="2000" baseline="0" dirty="0">
                          <a:latin typeface="+mn-lt"/>
                        </a:rPr>
                        <a:t> r</a:t>
                      </a:r>
                      <a:r>
                        <a:rPr lang="en-GB" sz="2000" dirty="0">
                          <a:latin typeface="+mn-lt"/>
                        </a:rPr>
                        <a:t>evenue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£429,605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£413,095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£470,479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£493,250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£491,797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264564" y="5435455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Average store revenue has decreased by </a:t>
            </a:r>
            <a:r>
              <a:rPr lang="en-GB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0.25%</a:t>
            </a:r>
          </a:p>
        </p:txBody>
      </p:sp>
    </p:spTree>
    <p:extLst>
      <p:ext uri="{BB962C8B-B14F-4D97-AF65-F5344CB8AC3E}">
        <p14:creationId xmlns:p14="http://schemas.microsoft.com/office/powerpoint/2010/main" val="1900850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1172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1389280"/>
            <a:ext cx="10515600" cy="523442"/>
          </a:xfrm>
        </p:spPr>
        <p:txBody>
          <a:bodyPr>
            <a:noAutofit/>
          </a:bodyPr>
          <a:lstStyle/>
          <a:p>
            <a:r>
              <a:rPr lang="en-GB" sz="3600" dirty="0">
                <a:solidFill>
                  <a:schemeClr val="bg1"/>
                </a:solidFill>
              </a:rPr>
              <a:t>Approximately, what % is this up or down on last year?</a:t>
            </a: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247904861"/>
              </p:ext>
            </p:extLst>
          </p:nvPr>
        </p:nvGraphicFramePr>
        <p:xfrm>
          <a:off x="762000" y="2148898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972817099"/>
              </p:ext>
            </p:extLst>
          </p:nvPr>
        </p:nvGraphicFramePr>
        <p:xfrm>
          <a:off x="6237514" y="2469437"/>
          <a:ext cx="5181600" cy="2565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6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6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63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363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363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2015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2018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Up average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+mn-lt"/>
                      </a:endParaRPr>
                    </a:p>
                    <a:p>
                      <a:pPr algn="ctr"/>
                      <a:r>
                        <a:rPr lang="en-GB" sz="2000" b="1" dirty="0">
                          <a:latin typeface="+mn-lt"/>
                        </a:rPr>
                        <a:t>18%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Down average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-7%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-9%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-5%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+mn-lt"/>
                      </a:endParaRPr>
                    </a:p>
                    <a:p>
                      <a:pPr algn="ctr"/>
                      <a:r>
                        <a:rPr lang="en-GB" sz="2000" b="1" dirty="0">
                          <a:latin typeface="+mn-lt"/>
                        </a:rPr>
                        <a:t>-7.5%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Overall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6.29%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7.54%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7.03%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+mn-lt"/>
                        </a:rPr>
                        <a:t>10.65%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4BA382A8-E213-441B-9038-5E63B08F00C1}"/>
              </a:ext>
            </a:extLst>
          </p:cNvPr>
          <p:cNvSpPr txBox="1"/>
          <p:nvPr/>
        </p:nvSpPr>
        <p:spPr>
          <a:xfrm>
            <a:off x="4698980" y="5468720"/>
            <a:ext cx="70673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The gap between the retailers thriving and those that are struggling is widening.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18% of retailers reported a reduction in 2018 revenue (8% in 2017).</a:t>
            </a:r>
          </a:p>
        </p:txBody>
      </p:sp>
    </p:spTree>
    <p:extLst>
      <p:ext uri="{BB962C8B-B14F-4D97-AF65-F5344CB8AC3E}">
        <p14:creationId xmlns:p14="http://schemas.microsoft.com/office/powerpoint/2010/main" val="3960176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" y="0"/>
            <a:ext cx="12181172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39775" y="1044222"/>
            <a:ext cx="10515600" cy="1128548"/>
          </a:xfrm>
        </p:spPr>
        <p:txBody>
          <a:bodyPr>
            <a:normAutofit/>
          </a:bodyPr>
          <a:lstStyle/>
          <a:p>
            <a:r>
              <a:rPr lang="en-GB" sz="3200" dirty="0">
                <a:solidFill>
                  <a:schemeClr val="bg1"/>
                </a:solidFill>
              </a:rPr>
              <a:t>Has footfall increased or decreased in the past 12 months?</a:t>
            </a:r>
          </a:p>
        </p:txBody>
      </p:sp>
      <p:graphicFrame>
        <p:nvGraphicFramePr>
          <p:cNvPr id="6" name="Content Placeholder 9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453406431"/>
              </p:ext>
            </p:extLst>
          </p:nvPr>
        </p:nvGraphicFramePr>
        <p:xfrm>
          <a:off x="762000" y="2254250"/>
          <a:ext cx="5135563" cy="3922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Content Placeholder 1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504567432"/>
              </p:ext>
            </p:extLst>
          </p:nvPr>
        </p:nvGraphicFramePr>
        <p:xfrm>
          <a:off x="6172199" y="2172770"/>
          <a:ext cx="5181600" cy="3671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Content Placeholder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9532472"/>
              </p:ext>
            </p:extLst>
          </p:nvPr>
        </p:nvGraphicFramePr>
        <p:xfrm>
          <a:off x="839788" y="2325170"/>
          <a:ext cx="5157787" cy="38644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Content Placeholder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9655938"/>
              </p:ext>
            </p:extLst>
          </p:nvPr>
        </p:nvGraphicFramePr>
        <p:xfrm>
          <a:off x="817564" y="2149545"/>
          <a:ext cx="5157787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601655" y="6063217"/>
            <a:ext cx="71411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number of retailers reporting a </a:t>
            </a:r>
            <a:r>
              <a:rPr lang="en-GB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decrease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in footfall is at a 5 year high.</a:t>
            </a:r>
          </a:p>
        </p:txBody>
      </p:sp>
    </p:spTree>
    <p:extLst>
      <p:ext uri="{BB962C8B-B14F-4D97-AF65-F5344CB8AC3E}">
        <p14:creationId xmlns:p14="http://schemas.microsoft.com/office/powerpoint/2010/main" val="893799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" y="0"/>
            <a:ext cx="12181172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39775" y="1044222"/>
            <a:ext cx="10515600" cy="1128548"/>
          </a:xfrm>
        </p:spPr>
        <p:txBody>
          <a:bodyPr>
            <a:norm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Has average consumer spend increased or decreased in the past 12 months?</a:t>
            </a:r>
          </a:p>
        </p:txBody>
      </p:sp>
      <p:graphicFrame>
        <p:nvGraphicFramePr>
          <p:cNvPr id="6" name="Content Placeholder 9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453406431"/>
              </p:ext>
            </p:extLst>
          </p:nvPr>
        </p:nvGraphicFramePr>
        <p:xfrm>
          <a:off x="762000" y="2254250"/>
          <a:ext cx="5135563" cy="3922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Content Placeholder 1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268285732"/>
              </p:ext>
            </p:extLst>
          </p:nvPr>
        </p:nvGraphicFramePr>
        <p:xfrm>
          <a:off x="6172202" y="2185470"/>
          <a:ext cx="5181600" cy="3671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Content Placeholder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9532472"/>
              </p:ext>
            </p:extLst>
          </p:nvPr>
        </p:nvGraphicFramePr>
        <p:xfrm>
          <a:off x="839788" y="2325170"/>
          <a:ext cx="5157787" cy="38644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Content Placeholder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5568321"/>
              </p:ext>
            </p:extLst>
          </p:nvPr>
        </p:nvGraphicFramePr>
        <p:xfrm>
          <a:off x="839788" y="2172770"/>
          <a:ext cx="5157787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041895" y="6063217"/>
            <a:ext cx="8260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number of retailers reporting a </a:t>
            </a:r>
            <a:r>
              <a:rPr lang="en-GB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decrease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in average spend is also at a 5 year high.</a:t>
            </a:r>
          </a:p>
        </p:txBody>
      </p:sp>
    </p:spTree>
    <p:extLst>
      <p:ext uri="{BB962C8B-B14F-4D97-AF65-F5344CB8AC3E}">
        <p14:creationId xmlns:p14="http://schemas.microsoft.com/office/powerpoint/2010/main" val="3618381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1686</TotalTime>
  <Words>1920</Words>
  <Application>Microsoft Office PowerPoint</Application>
  <PresentationFormat>Widescreen</PresentationFormat>
  <Paragraphs>477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Batang</vt:lpstr>
      <vt:lpstr>Arial</vt:lpstr>
      <vt:lpstr>Calibri</vt:lpstr>
      <vt:lpstr>Calibri Light</vt:lpstr>
      <vt:lpstr>Cambria</vt:lpstr>
      <vt:lpstr>Office Theme</vt:lpstr>
      <vt:lpstr>Health Check: Natural products retailing in 2018/19 – the findings</vt:lpstr>
      <vt:lpstr>How long have you owned your business?</vt:lpstr>
      <vt:lpstr>What best describes your store(s)?</vt:lpstr>
      <vt:lpstr>How many shop units do you own?</vt:lpstr>
      <vt:lpstr>How many staff do you employ?</vt:lpstr>
      <vt:lpstr>What was your revenue for 2018?</vt:lpstr>
      <vt:lpstr>Approximately, what % is this up or down on last year?</vt:lpstr>
      <vt:lpstr>Has footfall increased or decreased in the past 12 months?</vt:lpstr>
      <vt:lpstr>Has average consumer spend increased or decreased in the past 12 months?</vt:lpstr>
      <vt:lpstr>Over the past 10 years, has the average age of your customer base become:</vt:lpstr>
      <vt:lpstr>What would you estimate the average age of your customers?</vt:lpstr>
      <vt:lpstr>Which health issues / lifestyle factors are the biggest driver of sales in your store?</vt:lpstr>
      <vt:lpstr>Approximately, what % of your store is given to:</vt:lpstr>
      <vt:lpstr>Which product category do you think offers the strongest growth potential (for your store) in the next 12 months?</vt:lpstr>
      <vt:lpstr>What is your biggest motivation to stock a product in your store?</vt:lpstr>
      <vt:lpstr>Which wholesalers do you use?</vt:lpstr>
      <vt:lpstr>What do you currently see as the biggest threat to independent natural products retailing?</vt:lpstr>
      <vt:lpstr>What do you currently see as the biggest opportunity for independent natural products retailers?</vt:lpstr>
      <vt:lpstr>Do you have an e-commerce site?</vt:lpstr>
      <vt:lpstr>If yes, what % of total sales do your online sales represent?</vt:lpstr>
      <vt:lpstr>What marketing activities do you currently use?</vt:lpstr>
      <vt:lpstr> Which social media platforms do you currently use to promote your business?</vt:lpstr>
      <vt:lpstr>  Do you offer additional services?</vt:lpstr>
      <vt:lpstr>In the near future, do you plan to:</vt:lpstr>
      <vt:lpstr>Where do you currently get most of your information (industry and business)?</vt:lpstr>
      <vt:lpstr>  If you belong to a trade association, please let us know which one(s):</vt:lpstr>
      <vt:lpstr>Are you more, or less optimistic about business than 12 months ago?</vt:lpstr>
      <vt:lpstr> What is the independent natural health store's single biggest Unique Selling Point?</vt:lpstr>
      <vt:lpstr> Thinking about the things you learnt in 2018, what will you do differently in 2019?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Dominic Roberjot</dc:creator>
  <cp:lastModifiedBy>Dominic Roberjot</cp:lastModifiedBy>
  <cp:revision>182</cp:revision>
  <cp:lastPrinted>2018-04-20T09:00:48Z</cp:lastPrinted>
  <dcterms:created xsi:type="dcterms:W3CDTF">2016-04-14T14:04:41Z</dcterms:created>
  <dcterms:modified xsi:type="dcterms:W3CDTF">2019-04-02T15:38:17Z</dcterms:modified>
</cp:coreProperties>
</file>